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Lst>
  <p:notesMasterIdLst>
    <p:notesMasterId r:id="rId27"/>
  </p:notesMasterIdLst>
  <p:handoutMasterIdLst>
    <p:handoutMasterId r:id="rId28"/>
  </p:handoutMasterIdLst>
  <p:sldIdLst>
    <p:sldId id="256" r:id="rId5"/>
    <p:sldId id="272" r:id="rId6"/>
    <p:sldId id="273" r:id="rId7"/>
    <p:sldId id="274" r:id="rId8"/>
    <p:sldId id="275" r:id="rId9"/>
    <p:sldId id="277" r:id="rId10"/>
    <p:sldId id="278" r:id="rId11"/>
    <p:sldId id="279" r:id="rId12"/>
    <p:sldId id="276" r:id="rId13"/>
    <p:sldId id="280" r:id="rId14"/>
    <p:sldId id="281" r:id="rId15"/>
    <p:sldId id="292" r:id="rId16"/>
    <p:sldId id="282" r:id="rId17"/>
    <p:sldId id="283" r:id="rId18"/>
    <p:sldId id="284" r:id="rId19"/>
    <p:sldId id="285" r:id="rId20"/>
    <p:sldId id="286" r:id="rId21"/>
    <p:sldId id="287" r:id="rId22"/>
    <p:sldId id="291" r:id="rId23"/>
    <p:sldId id="288" r:id="rId24"/>
    <p:sldId id="289" r:id="rId25"/>
    <p:sldId id="29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0704" autoAdjust="0"/>
  </p:normalViewPr>
  <p:slideViewPr>
    <p:cSldViewPr snapToGrid="0">
      <p:cViewPr varScale="1">
        <p:scale>
          <a:sx n="86" d="100"/>
          <a:sy n="86" d="100"/>
        </p:scale>
        <p:origin x="562" y="53"/>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2/3/2023</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jpeg>
</file>

<file path=ppt/media/image2.sv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2/3/2023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Graphic 7">
            <a:extLst>
              <a:ext uri="{FF2B5EF4-FFF2-40B4-BE49-F238E27FC236}">
                <a16:creationId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786F69D-D4FA-4075-A7EC-8D31A184F630}"/>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0" name="Straight Connector 9">
              <a:extLst>
                <a:ext uri="{FF2B5EF4-FFF2-40B4-BE49-F238E27FC236}">
                  <a16:creationId xmlns:a16="http://schemas.microsoft.com/office/drawing/2014/main" id="{66988B2D-0240-4256-8268-4B9FF1E72363}"/>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11375"/>
            <a:ext cx="10515600" cy="3744913"/>
          </a:xfrm>
        </p:spPr>
        <p:txBody>
          <a:bodyPr/>
          <a:lstStyle/>
          <a:p>
            <a:r>
              <a:rPr lang="en-US"/>
              <a:t>Click icon to add SmartArt graphic</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dirty="0"/>
              <a:t>PRESENTATION TITLE</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dirty="0"/>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10" name="Group 9">
            <a:extLst>
              <a:ext uri="{FF2B5EF4-FFF2-40B4-BE49-F238E27FC236}">
                <a16:creationId xmlns:a16="http://schemas.microsoft.com/office/drawing/2014/main" id="{B2368EF4-1233-48C7-8DB5-75844BFCD594}"/>
              </a:ext>
              <a:ext uri="{C183D7F6-B498-43B3-948B-1728B52AA6E4}">
                <adec:decorative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PRESENTATION TITLE</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3FB726A3-DF54-47D2-8C3A-34FD43A19E8E}"/>
              </a:ext>
            </a:extLst>
          </p:cNvPr>
          <p:cNvSpPr>
            <a:spLocks noGrp="1"/>
          </p:cNvSpPr>
          <p:nvPr>
            <p:ph type="ftr" sz="quarter" idx="11"/>
          </p:nvPr>
        </p:nvSpPr>
        <p:spPr>
          <a:xfrm>
            <a:off x="2463800" y="6356350"/>
            <a:ext cx="3479800"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7" name="Group 6">
            <a:extLst>
              <a:ext uri="{FF2B5EF4-FFF2-40B4-BE49-F238E27FC236}">
                <a16:creationId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r>
              <a:rPr lang="en-US"/>
              <a:t>Click icon to add chart</a:t>
            </a:r>
            <a:endParaRPr lang="en-US" dirty="0"/>
          </a:p>
        </p:txBody>
      </p:sp>
    </p:spTree>
    <p:extLst>
      <p:ext uri="{BB962C8B-B14F-4D97-AF65-F5344CB8AC3E}">
        <p14:creationId xmlns:p14="http://schemas.microsoft.com/office/powerpoint/2010/main" val="148527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744913"/>
          </a:xfrm>
        </p:spPr>
        <p:txBody>
          <a:bodyPr/>
          <a:lstStyle/>
          <a:p>
            <a:r>
              <a:rPr lang="en-US"/>
              <a:t>Click icon to add table</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dirty="0"/>
          </a:p>
        </p:txBody>
      </p:sp>
      <p:cxnSp>
        <p:nvCxnSpPr>
          <p:cNvPr id="9" name="Straight Connector 8">
            <a:extLst>
              <a:ext uri="{FF2B5EF4-FFF2-40B4-BE49-F238E27FC236}">
                <a16:creationId xmlns:a16="http://schemas.microsoft.com/office/drawing/2014/main" id="{BDAC7E4E-FE06-4E90-8107-6B543E5515ED}"/>
              </a:ext>
              <a:ext uri="{C183D7F6-B498-43B3-948B-1728B52AA6E4}">
                <adec:decorative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4" name="Group 3">
            <a:extLst>
              <a:ext uri="{FF2B5EF4-FFF2-40B4-BE49-F238E27FC236}">
                <a16:creationId xmlns:a16="http://schemas.microsoft.com/office/drawing/2014/main" id="{73C911F2-9041-416A-B83C-F23B354E063B}"/>
              </a:ext>
              <a:ext uri="{C183D7F6-B498-43B3-948B-1728B52AA6E4}">
                <adec:decorative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7AAB93-862D-455E-9E73-3D0DAEFDEDB4}"/>
              </a:ext>
              <a:ext uri="{C183D7F6-B498-43B3-948B-1728B52AA6E4}">
                <adec:decorative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a16="http://schemas.microsoft.com/office/drawing/2014/main" id="{B0DFD584-E5CF-41EF-B51E-679CE22DDF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32" name="Picture Placeholder 10">
            <a:extLst>
              <a:ext uri="{FF2B5EF4-FFF2-40B4-BE49-F238E27FC236}">
                <a16:creationId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66" r:id="rId5"/>
    <p:sldLayoutId id="2147483667" r:id="rId6"/>
    <p:sldLayoutId id="2147483654" r:id="rId7"/>
    <p:sldLayoutId id="2147483663" r:id="rId8"/>
    <p:sldLayoutId id="2147483662" r:id="rId9"/>
    <p:sldLayoutId id="2147483668" r:id="rId10"/>
    <p:sldLayoutId id="2147483652" r:id="rId11"/>
    <p:sldLayoutId id="2147483653" r:id="rId12"/>
    <p:sldLayoutId id="2147483660" r:id="rId13"/>
    <p:sldLayoutId id="2147483664" r:id="rId14"/>
    <p:sldLayoutId id="2147483665" r:id="rId15"/>
  </p:sldLayoutIdLst>
  <p:hf hdr="0" dt="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694311" y="3225800"/>
            <a:ext cx="5497688" cy="2128042"/>
          </a:xfrm>
        </p:spPr>
        <p:txBody>
          <a:bodyPr/>
          <a:lstStyle/>
          <a:p>
            <a:r>
              <a:rPr lang="en-GB" dirty="0"/>
              <a:t>A Review of Action Anticipation in Human-Robot Collaboration</a:t>
            </a:r>
            <a:endParaRPr lang="en-US" dirty="0"/>
          </a:p>
        </p:txBody>
      </p:sp>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6694311" y="5489307"/>
            <a:ext cx="4663499" cy="663137"/>
          </a:xfrm>
        </p:spPr>
        <p:txBody>
          <a:bodyPr>
            <a:normAutofit/>
          </a:bodyPr>
          <a:lstStyle/>
          <a:p>
            <a:r>
              <a:rPr lang="en-US" dirty="0"/>
              <a:t>Pedro Amaral </a:t>
            </a:r>
            <a:r>
              <a:rPr lang="en-US" dirty="0" err="1"/>
              <a:t>nMec</a:t>
            </a:r>
            <a:r>
              <a:rPr lang="en-US" dirty="0"/>
              <a:t>: 93283</a:t>
            </a:r>
          </a:p>
          <a:p>
            <a:r>
              <a:rPr lang="en-US" dirty="0" err="1"/>
              <a:t>Seminário</a:t>
            </a:r>
            <a:r>
              <a:rPr lang="en-US" dirty="0"/>
              <a:t> - MRSI</a:t>
            </a:r>
          </a:p>
        </p:txBody>
      </p:sp>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1362075" y="1671639"/>
            <a:ext cx="5111750" cy="1204912"/>
          </a:xfrm>
        </p:spPr>
        <p:txBody>
          <a:bodyPr>
            <a:noAutofit/>
          </a:bodyPr>
          <a:lstStyle/>
          <a:p>
            <a:r>
              <a:rPr lang="en-US" dirty="0"/>
              <a:t>Which Data should We Capture from the environment?</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1362075" y="3429000"/>
            <a:ext cx="5420465" cy="2340531"/>
          </a:xfrm>
        </p:spPr>
        <p:txBody>
          <a:bodyPr>
            <a:noAutofit/>
          </a:bodyPr>
          <a:lstStyle/>
          <a:p>
            <a:pPr marL="285750" indent="-285750">
              <a:buFont typeface="Arial" panose="020B0604020202020204" pitchFamily="34" charset="0"/>
              <a:buChar char="•"/>
            </a:pPr>
            <a:r>
              <a:rPr lang="en-GB" sz="1600" b="0" i="0" dirty="0">
                <a:effectLst/>
              </a:rPr>
              <a:t>Humans and robots can communicate through several methods;</a:t>
            </a:r>
          </a:p>
          <a:p>
            <a:pPr marL="285750" indent="-285750">
              <a:buFont typeface="Arial" panose="020B0604020202020204" pitchFamily="34" charset="0"/>
              <a:buChar char="•"/>
            </a:pPr>
            <a:r>
              <a:rPr lang="en-GB" sz="1600" dirty="0"/>
              <a:t>In action anticipation, passive and indirect communication methods are used;</a:t>
            </a:r>
          </a:p>
          <a:p>
            <a:pPr marL="285750" indent="-285750">
              <a:buFont typeface="Arial" panose="020B0604020202020204" pitchFamily="34" charset="0"/>
              <a:buChar char="•"/>
            </a:pPr>
            <a:r>
              <a:rPr lang="en-GB" sz="1600" dirty="0"/>
              <a:t>The user should not need to do anything for the robot to act, the robot must be able to understand the worker’s body language, such as his involuntary pose, gestures or gaze.</a:t>
            </a:r>
            <a:endParaRPr lang="en-US" sz="1600" dirty="0"/>
          </a:p>
        </p:txBody>
      </p:sp>
      <p:sp>
        <p:nvSpPr>
          <p:cNvPr id="5" name="Footer Placeholder 4">
            <a:extLst>
              <a:ext uri="{FF2B5EF4-FFF2-40B4-BE49-F238E27FC236}">
                <a16:creationId xmlns:a16="http://schemas.microsoft.com/office/drawing/2014/main" id="{8D51ED20-04D4-4894-B0C2-9C541A61A734}"/>
              </a:ext>
            </a:extLst>
          </p:cNvPr>
          <p:cNvSpPr>
            <a:spLocks noGrp="1"/>
          </p:cNvSpPr>
          <p:nvPr>
            <p:ph type="ftr" sz="quarter" idx="11"/>
          </p:nvPr>
        </p:nvSpPr>
        <p:spPr>
          <a:xfrm>
            <a:off x="2463800" y="6356350"/>
            <a:ext cx="3479800"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a:t>
            </a:fld>
            <a:endParaRPr lang="en-US" dirty="0"/>
          </a:p>
        </p:txBody>
      </p:sp>
    </p:spTree>
    <p:extLst>
      <p:ext uri="{BB962C8B-B14F-4D97-AF65-F5344CB8AC3E}">
        <p14:creationId xmlns:p14="http://schemas.microsoft.com/office/powerpoint/2010/main" val="248389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55A49C-96F4-440D-B89E-A0AE94F70108}"/>
              </a:ext>
            </a:extLst>
          </p:cNvPr>
          <p:cNvSpPr>
            <a:spLocks noGrp="1"/>
          </p:cNvSpPr>
          <p:nvPr>
            <p:ph type="ftr" sz="quarter" idx="11"/>
          </p:nvPr>
        </p:nvSpPr>
        <p:spPr>
          <a:xfrm>
            <a:off x="6329779" y="6356350"/>
            <a:ext cx="3328571"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F2A39FA3-9AE3-4689-A469-B7D2DFCCC2D9}"/>
              </a:ext>
            </a:extLst>
          </p:cNvPr>
          <p:cNvSpPr>
            <a:spLocks noGrp="1"/>
          </p:cNvSpPr>
          <p:nvPr>
            <p:ph type="sldNum" sz="quarter" idx="12"/>
          </p:nvPr>
        </p:nvSpPr>
        <p:spPr>
          <a:xfrm>
            <a:off x="9658350" y="6356350"/>
            <a:ext cx="1695450" cy="365125"/>
          </a:xfrm>
        </p:spPr>
        <p:txBody>
          <a:bodyPr/>
          <a:lstStyle/>
          <a:p>
            <a:fld id="{A49DFD55-3C28-40EF-9E31-A92D2E4017FF}" type="slidenum">
              <a:rPr lang="en-US" smtClean="0"/>
              <a:pPr/>
              <a:t>11</a:t>
            </a:fld>
            <a:endParaRPr lang="en-US" dirty="0"/>
          </a:p>
        </p:txBody>
      </p:sp>
      <p:sp>
        <p:nvSpPr>
          <p:cNvPr id="4" name="Title 1">
            <a:extLst>
              <a:ext uri="{FF2B5EF4-FFF2-40B4-BE49-F238E27FC236}">
                <a16:creationId xmlns:a16="http://schemas.microsoft.com/office/drawing/2014/main" id="{70290A54-1AB8-1484-1D02-14330F34E718}"/>
              </a:ext>
            </a:extLst>
          </p:cNvPr>
          <p:cNvSpPr txBox="1">
            <a:spLocks/>
          </p:cNvSpPr>
          <p:nvPr/>
        </p:nvSpPr>
        <p:spPr>
          <a:xfrm>
            <a:off x="4305670" y="949910"/>
            <a:ext cx="7886330" cy="51416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pPr algn="ctr"/>
            <a:r>
              <a:rPr lang="en-GB" dirty="0"/>
              <a:t>Data Sources</a:t>
            </a:r>
          </a:p>
        </p:txBody>
      </p:sp>
      <p:pic>
        <p:nvPicPr>
          <p:cNvPr id="3" name="Picture 2" descr="Diagram&#10;&#10;Description automatically generated">
            <a:extLst>
              <a:ext uri="{FF2B5EF4-FFF2-40B4-BE49-F238E27FC236}">
                <a16:creationId xmlns:a16="http://schemas.microsoft.com/office/drawing/2014/main" id="{0FDDFB57-7E57-7E98-A790-8AC49945116D}"/>
              </a:ext>
            </a:extLst>
          </p:cNvPr>
          <p:cNvPicPr>
            <a:picLocks noChangeAspect="1"/>
          </p:cNvPicPr>
          <p:nvPr/>
        </p:nvPicPr>
        <p:blipFill>
          <a:blip r:embed="rId2"/>
          <a:stretch>
            <a:fillRect/>
          </a:stretch>
        </p:blipFill>
        <p:spPr>
          <a:xfrm>
            <a:off x="5139461" y="1839493"/>
            <a:ext cx="6556100" cy="4141434"/>
          </a:xfrm>
          <a:prstGeom prst="rect">
            <a:avLst/>
          </a:prstGeom>
        </p:spPr>
      </p:pic>
    </p:spTree>
    <p:extLst>
      <p:ext uri="{BB962C8B-B14F-4D97-AF65-F5344CB8AC3E}">
        <p14:creationId xmlns:p14="http://schemas.microsoft.com/office/powerpoint/2010/main" val="8249978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892177"/>
            <a:ext cx="8421688" cy="1325563"/>
          </a:xfrm>
        </p:spPr>
        <p:txBody>
          <a:bodyPr/>
          <a:lstStyle/>
          <a:p>
            <a:pPr algn="ctr"/>
            <a:r>
              <a:rPr lang="en-US" dirty="0"/>
              <a:t>Sensors</a:t>
            </a:r>
            <a:endParaRPr lang="en-GB" dirty="0"/>
          </a:p>
        </p:txBody>
      </p:sp>
      <p:sp>
        <p:nvSpPr>
          <p:cNvPr id="10" name="Footer Placeholder 9">
            <a:extLst>
              <a:ext uri="{FF2B5EF4-FFF2-40B4-BE49-F238E27FC236}">
                <a16:creationId xmlns:a16="http://schemas.microsoft.com/office/drawing/2014/main" id="{A865CC01-A53B-495A-820C-BEC2680EDC42}"/>
              </a:ext>
            </a:extLst>
          </p:cNvPr>
          <p:cNvSpPr>
            <a:spLocks noGrp="1"/>
          </p:cNvSpPr>
          <p:nvPr>
            <p:ph type="ftr" sz="quarter" idx="11"/>
          </p:nvPr>
        </p:nvSpPr>
        <p:spPr>
          <a:xfrm>
            <a:off x="4038600" y="6356350"/>
            <a:ext cx="4114800" cy="365125"/>
          </a:xfrm>
        </p:spPr>
        <p:txBody>
          <a:bodyPr/>
          <a:lstStyle/>
          <a:p>
            <a:r>
              <a:rPr lang="en-GB" dirty="0"/>
              <a:t>A Review of Action Anticipation in Human-Robot Collaboration</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12</a:t>
            </a:fld>
            <a:endParaRPr lang="en-US" dirty="0"/>
          </a:p>
        </p:txBody>
      </p:sp>
      <p:graphicFrame>
        <p:nvGraphicFramePr>
          <p:cNvPr id="3" name="Table 4">
            <a:extLst>
              <a:ext uri="{FF2B5EF4-FFF2-40B4-BE49-F238E27FC236}">
                <a16:creationId xmlns:a16="http://schemas.microsoft.com/office/drawing/2014/main" id="{5C309600-9612-8EEA-E64D-3A75ABB71ED1}"/>
              </a:ext>
            </a:extLst>
          </p:cNvPr>
          <p:cNvGraphicFramePr>
            <a:graphicFrameLocks/>
          </p:cNvGraphicFramePr>
          <p:nvPr>
            <p:extLst>
              <p:ext uri="{D42A27DB-BD31-4B8C-83A1-F6EECF244321}">
                <p14:modId xmlns:p14="http://schemas.microsoft.com/office/powerpoint/2010/main" val="1753479203"/>
              </p:ext>
            </p:extLst>
          </p:nvPr>
        </p:nvGraphicFramePr>
        <p:xfrm>
          <a:off x="1133475" y="2111375"/>
          <a:ext cx="4206240" cy="3913860"/>
        </p:xfrm>
        <a:graphic>
          <a:graphicData uri="http://schemas.openxmlformats.org/drawingml/2006/table">
            <a:tbl>
              <a:tblPr firstRow="1" bandRow="1">
                <a:tableStyleId>{7E9639D4-E3E2-4D34-9284-5A2195B3D0D7}</a:tableStyleId>
              </a:tblPr>
              <a:tblGrid>
                <a:gridCol w="2103120">
                  <a:extLst>
                    <a:ext uri="{9D8B030D-6E8A-4147-A177-3AD203B41FA5}">
                      <a16:colId xmlns:a16="http://schemas.microsoft.com/office/drawing/2014/main" val="2547279344"/>
                    </a:ext>
                  </a:extLst>
                </a:gridCol>
                <a:gridCol w="2103120">
                  <a:extLst>
                    <a:ext uri="{9D8B030D-6E8A-4147-A177-3AD203B41FA5}">
                      <a16:colId xmlns:a16="http://schemas.microsoft.com/office/drawing/2014/main" val="2366228292"/>
                    </a:ext>
                  </a:extLst>
                </a:gridCol>
              </a:tblGrid>
              <a:tr h="652310">
                <a:tc>
                  <a:txBody>
                    <a:bodyPr/>
                    <a:lstStyle/>
                    <a:p>
                      <a:pPr algn="ctr" rtl="0" fontAlgn="base"/>
                      <a:r>
                        <a:rPr lang="en-US" sz="1600" b="1" i="0" dirty="0">
                          <a:solidFill>
                            <a:schemeClr val="accent1"/>
                          </a:solidFill>
                          <a:effectLst/>
                          <a:latin typeface="+mn-lt"/>
                        </a:rPr>
                        <a:t>Sensor</a:t>
                      </a:r>
                    </a:p>
                  </a:txBody>
                  <a:tcPr anchor="ctr"/>
                </a:tc>
                <a:tc>
                  <a:txBody>
                    <a:bodyPr/>
                    <a:lstStyle/>
                    <a:p>
                      <a:pPr algn="ctr" rtl="0" fontAlgn="base"/>
                      <a:r>
                        <a:rPr lang="en-US" sz="1600" b="0" i="0" dirty="0">
                          <a:solidFill>
                            <a:schemeClr val="accent1"/>
                          </a:solidFill>
                          <a:effectLst/>
                          <a:latin typeface="+mn-lt"/>
                        </a:rPr>
                        <a:t>Nº Occurrences</a:t>
                      </a:r>
                      <a:endParaRPr lang="en-US" sz="1600" b="1" i="0" dirty="0">
                        <a:solidFill>
                          <a:schemeClr val="accent1"/>
                        </a:solidFill>
                        <a:effectLst/>
                        <a:latin typeface="+mn-lt"/>
                      </a:endParaRPr>
                    </a:p>
                  </a:txBody>
                  <a:tcPr anchor="ctr"/>
                </a:tc>
                <a:extLst>
                  <a:ext uri="{0D108BD9-81ED-4DB2-BD59-A6C34878D82A}">
                    <a16:rowId xmlns:a16="http://schemas.microsoft.com/office/drawing/2014/main" val="3441328149"/>
                  </a:ext>
                </a:extLst>
              </a:tr>
              <a:tr h="652310">
                <a:tc>
                  <a:txBody>
                    <a:bodyPr/>
                    <a:lstStyle/>
                    <a:p>
                      <a:pPr algn="ctr" rtl="0" fontAlgn="base"/>
                      <a:r>
                        <a:rPr lang="en-US" sz="1400" b="0" i="0" dirty="0">
                          <a:solidFill>
                            <a:schemeClr val="tx1">
                              <a:lumMod val="75000"/>
                              <a:lumOff val="25000"/>
                            </a:schemeClr>
                          </a:solidFill>
                          <a:effectLst/>
                          <a:latin typeface="+mn-lt"/>
                        </a:rPr>
                        <a:t>RGB Camera</a:t>
                      </a:r>
                    </a:p>
                  </a:txBody>
                  <a:tcPr anchor="ctr"/>
                </a:tc>
                <a:tc>
                  <a:txBody>
                    <a:bodyPr/>
                    <a:lstStyle/>
                    <a:p>
                      <a:pPr algn="ctr" rtl="0" fontAlgn="base"/>
                      <a:r>
                        <a:rPr lang="en-US" sz="1400" b="0" i="0" dirty="0">
                          <a:solidFill>
                            <a:schemeClr val="tx1">
                              <a:lumMod val="75000"/>
                              <a:lumOff val="25000"/>
                            </a:schemeClr>
                          </a:solidFill>
                          <a:effectLst/>
                          <a:latin typeface="+mn-lt"/>
                        </a:rPr>
                        <a:t>9</a:t>
                      </a:r>
                    </a:p>
                  </a:txBody>
                  <a:tcPr anchor="ctr"/>
                </a:tc>
                <a:extLst>
                  <a:ext uri="{0D108BD9-81ED-4DB2-BD59-A6C34878D82A}">
                    <a16:rowId xmlns:a16="http://schemas.microsoft.com/office/drawing/2014/main" val="3134841754"/>
                  </a:ext>
                </a:extLst>
              </a:tr>
              <a:tr h="652310">
                <a:tc>
                  <a:txBody>
                    <a:bodyPr/>
                    <a:lstStyle/>
                    <a:p>
                      <a:pPr algn="ctr" rtl="0" fontAlgn="base"/>
                      <a:r>
                        <a:rPr lang="en-US" sz="1400" b="0" i="0" dirty="0">
                          <a:solidFill>
                            <a:schemeClr val="tx1">
                              <a:lumMod val="75000"/>
                              <a:lumOff val="25000"/>
                            </a:schemeClr>
                          </a:solidFill>
                          <a:effectLst/>
                          <a:latin typeface="+mn-lt"/>
                        </a:rPr>
                        <a:t>RGB-D Camera</a:t>
                      </a:r>
                    </a:p>
                  </a:txBody>
                  <a:tcPr anchor="ctr"/>
                </a:tc>
                <a:tc>
                  <a:txBody>
                    <a:bodyPr/>
                    <a:lstStyle/>
                    <a:p>
                      <a:pPr algn="ctr" rtl="0" fontAlgn="base"/>
                      <a:r>
                        <a:rPr lang="en-US" sz="1400" b="0" i="0" dirty="0">
                          <a:solidFill>
                            <a:schemeClr val="tx1">
                              <a:lumMod val="75000"/>
                              <a:lumOff val="25000"/>
                            </a:schemeClr>
                          </a:solidFill>
                          <a:effectLst/>
                          <a:latin typeface="+mn-lt"/>
                        </a:rPr>
                        <a:t>1</a:t>
                      </a:r>
                    </a:p>
                  </a:txBody>
                  <a:tcPr anchor="ctr"/>
                </a:tc>
                <a:extLst>
                  <a:ext uri="{0D108BD9-81ED-4DB2-BD59-A6C34878D82A}">
                    <a16:rowId xmlns:a16="http://schemas.microsoft.com/office/drawing/2014/main" val="4129140390"/>
                  </a:ext>
                </a:extLst>
              </a:tr>
              <a:tr h="652310">
                <a:tc>
                  <a:txBody>
                    <a:bodyPr/>
                    <a:lstStyle/>
                    <a:p>
                      <a:pPr algn="ctr" rtl="0" fontAlgn="base"/>
                      <a:r>
                        <a:rPr lang="en-US" sz="1400" b="0" i="0" dirty="0">
                          <a:solidFill>
                            <a:schemeClr val="tx1">
                              <a:lumMod val="75000"/>
                              <a:lumOff val="25000"/>
                            </a:schemeClr>
                          </a:solidFill>
                          <a:effectLst/>
                          <a:latin typeface="+mn-lt"/>
                        </a:rPr>
                        <a:t>Inertial Measurement Unit (IMU)</a:t>
                      </a:r>
                    </a:p>
                  </a:txBody>
                  <a:tcPr anchor="ctr"/>
                </a:tc>
                <a:tc>
                  <a:txBody>
                    <a:bodyPr/>
                    <a:lstStyle/>
                    <a:p>
                      <a:pPr algn="ctr" rtl="0" fontAlgn="base"/>
                      <a:r>
                        <a:rPr lang="en-US" sz="1400" b="0" i="0" dirty="0">
                          <a:solidFill>
                            <a:schemeClr val="tx1">
                              <a:lumMod val="75000"/>
                              <a:lumOff val="25000"/>
                            </a:schemeClr>
                          </a:solidFill>
                          <a:effectLst/>
                          <a:latin typeface="+mn-lt"/>
                        </a:rPr>
                        <a:t>1</a:t>
                      </a:r>
                    </a:p>
                  </a:txBody>
                  <a:tcPr anchor="ctr"/>
                </a:tc>
                <a:extLst>
                  <a:ext uri="{0D108BD9-81ED-4DB2-BD59-A6C34878D82A}">
                    <a16:rowId xmlns:a16="http://schemas.microsoft.com/office/drawing/2014/main" val="1699990805"/>
                  </a:ext>
                </a:extLst>
              </a:tr>
              <a:tr h="652310">
                <a:tc>
                  <a:txBody>
                    <a:bodyPr/>
                    <a:lstStyle/>
                    <a:p>
                      <a:pPr algn="ctr" rtl="0" fontAlgn="base"/>
                      <a:r>
                        <a:rPr lang="en-US" sz="1400" b="0" i="0" dirty="0">
                          <a:solidFill>
                            <a:schemeClr val="tx1">
                              <a:lumMod val="75000"/>
                              <a:lumOff val="25000"/>
                            </a:schemeClr>
                          </a:solidFill>
                          <a:effectLst/>
                          <a:latin typeface="+mn-lt"/>
                        </a:rPr>
                        <a:t>Electromyography (EMG) Sensors</a:t>
                      </a:r>
                    </a:p>
                  </a:txBody>
                  <a:tcPr anchor="ctr"/>
                </a:tc>
                <a:tc>
                  <a:txBody>
                    <a:bodyPr/>
                    <a:lstStyle/>
                    <a:p>
                      <a:pPr algn="ctr" rtl="0" fontAlgn="base"/>
                      <a:r>
                        <a:rPr lang="en-US" sz="1400" b="0" i="0" dirty="0">
                          <a:solidFill>
                            <a:schemeClr val="tx1">
                              <a:lumMod val="75000"/>
                              <a:lumOff val="25000"/>
                            </a:schemeClr>
                          </a:solidFill>
                          <a:effectLst/>
                          <a:latin typeface="+mn-lt"/>
                        </a:rPr>
                        <a:t>1</a:t>
                      </a:r>
                    </a:p>
                  </a:txBody>
                  <a:tcPr anchor="ctr"/>
                </a:tc>
                <a:extLst>
                  <a:ext uri="{0D108BD9-81ED-4DB2-BD59-A6C34878D82A}">
                    <a16:rowId xmlns:a16="http://schemas.microsoft.com/office/drawing/2014/main" val="3388671141"/>
                  </a:ext>
                </a:extLst>
              </a:tr>
              <a:tr h="652310">
                <a:tc>
                  <a:txBody>
                    <a:bodyPr/>
                    <a:lstStyle/>
                    <a:p>
                      <a:pPr algn="ctr" rtl="0" fontAlgn="base"/>
                      <a:r>
                        <a:rPr lang="en-US" sz="1400" b="0" i="0" dirty="0">
                          <a:solidFill>
                            <a:schemeClr val="tx1">
                              <a:lumMod val="75000"/>
                              <a:lumOff val="25000"/>
                            </a:schemeClr>
                          </a:solidFill>
                          <a:effectLst/>
                          <a:latin typeface="+mn-lt"/>
                        </a:rPr>
                        <a:t>Wearable Gaze Detector</a:t>
                      </a:r>
                    </a:p>
                  </a:txBody>
                  <a:tcPr anchor="ctr">
                    <a:lnB w="12700" cap="flat" cmpd="sng" algn="ctr">
                      <a:solidFill>
                        <a:schemeClr val="tx1"/>
                      </a:solidFill>
                      <a:prstDash val="solid"/>
                      <a:round/>
                      <a:headEnd type="none" w="med" len="med"/>
                      <a:tailEnd type="none" w="med" len="med"/>
                    </a:lnB>
                  </a:tcPr>
                </a:tc>
                <a:tc>
                  <a:txBody>
                    <a:bodyPr/>
                    <a:lstStyle/>
                    <a:p>
                      <a:pPr algn="ctr" rtl="0" fontAlgn="base"/>
                      <a:r>
                        <a:rPr lang="en-US" sz="1400" b="0" i="0" dirty="0">
                          <a:solidFill>
                            <a:schemeClr val="tx1">
                              <a:lumMod val="75000"/>
                              <a:lumOff val="25000"/>
                            </a:schemeClr>
                          </a:solidFill>
                          <a:effectLst/>
                          <a:latin typeface="+mn-lt"/>
                        </a:rPr>
                        <a:t>1</a:t>
                      </a:r>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332706"/>
                  </a:ext>
                </a:extLst>
              </a:tr>
            </a:tbl>
          </a:graphicData>
        </a:graphic>
      </p:graphicFrame>
      <p:pic>
        <p:nvPicPr>
          <p:cNvPr id="5" name="Picture 4">
            <a:extLst>
              <a:ext uri="{FF2B5EF4-FFF2-40B4-BE49-F238E27FC236}">
                <a16:creationId xmlns:a16="http://schemas.microsoft.com/office/drawing/2014/main" id="{C62F2A93-731C-2722-EDC9-15EA2CE72A92}"/>
              </a:ext>
            </a:extLst>
          </p:cNvPr>
          <p:cNvPicPr>
            <a:picLocks noChangeAspect="1"/>
          </p:cNvPicPr>
          <p:nvPr/>
        </p:nvPicPr>
        <p:blipFill rotWithShape="1">
          <a:blip r:embed="rId2"/>
          <a:srcRect l="19259" t="917" r="15792" b="574"/>
          <a:stretch/>
        </p:blipFill>
        <p:spPr>
          <a:xfrm>
            <a:off x="7373966" y="3505893"/>
            <a:ext cx="2941982" cy="2519344"/>
          </a:xfrm>
          <a:prstGeom prst="rect">
            <a:avLst/>
          </a:prstGeom>
        </p:spPr>
      </p:pic>
      <p:sp>
        <p:nvSpPr>
          <p:cNvPr id="7" name="TextBox 6">
            <a:extLst>
              <a:ext uri="{FF2B5EF4-FFF2-40B4-BE49-F238E27FC236}">
                <a16:creationId xmlns:a16="http://schemas.microsoft.com/office/drawing/2014/main" id="{E7BD5C5A-8486-50F9-7156-E85578F28ACD}"/>
              </a:ext>
            </a:extLst>
          </p:cNvPr>
          <p:cNvSpPr txBox="1"/>
          <p:nvPr/>
        </p:nvSpPr>
        <p:spPr>
          <a:xfrm>
            <a:off x="6852287" y="2111375"/>
            <a:ext cx="4041000" cy="1569660"/>
          </a:xfrm>
          <a:prstGeom prst="rect">
            <a:avLst/>
          </a:prstGeom>
          <a:noFill/>
        </p:spPr>
        <p:txBody>
          <a:bodyPr wrap="square" rtlCol="0">
            <a:spAutoFit/>
          </a:bodyPr>
          <a:lstStyle/>
          <a:p>
            <a:r>
              <a:rPr lang="en-GB" sz="1600" dirty="0"/>
              <a:t>RGB Images can be used in different ways:</a:t>
            </a:r>
          </a:p>
          <a:p>
            <a:pPr marL="285750" indent="-285750">
              <a:buFont typeface="Arial" panose="020B0604020202020204" pitchFamily="34" charset="0"/>
              <a:buChar char="•"/>
            </a:pPr>
            <a:r>
              <a:rPr lang="en-GB" sz="1600" dirty="0"/>
              <a:t>Directly in the model;</a:t>
            </a:r>
          </a:p>
          <a:p>
            <a:pPr marL="285750" indent="-285750">
              <a:buFont typeface="Arial" panose="020B0604020202020204" pitchFamily="34" charset="0"/>
              <a:buChar char="•"/>
            </a:pPr>
            <a:r>
              <a:rPr lang="en-GB" sz="1600" dirty="0"/>
              <a:t>Process optical flow;</a:t>
            </a:r>
          </a:p>
          <a:p>
            <a:pPr marL="285750" indent="-285750">
              <a:buFont typeface="Arial" panose="020B0604020202020204" pitchFamily="34" charset="0"/>
              <a:buChar char="•"/>
            </a:pPr>
            <a:r>
              <a:rPr lang="en-GB" sz="1600" dirty="0"/>
              <a:t>Process marker positions;</a:t>
            </a:r>
          </a:p>
          <a:p>
            <a:pPr marL="285750" indent="-285750">
              <a:buFont typeface="Arial" panose="020B0604020202020204" pitchFamily="34" charset="0"/>
              <a:buChar char="•"/>
            </a:pPr>
            <a:r>
              <a:rPr lang="en-GB" sz="1600" dirty="0"/>
              <a:t>Input to key point detection frameworks.</a:t>
            </a:r>
          </a:p>
          <a:p>
            <a:pPr marL="285750" indent="-285750">
              <a:buFont typeface="Arial" panose="020B0604020202020204" pitchFamily="34" charset="0"/>
              <a:buChar char="•"/>
            </a:pPr>
            <a:endParaRPr lang="en-GB" sz="1600" dirty="0"/>
          </a:p>
        </p:txBody>
      </p:sp>
    </p:spTree>
    <p:extLst>
      <p:ext uri="{BB962C8B-B14F-4D97-AF65-F5344CB8AC3E}">
        <p14:creationId xmlns:p14="http://schemas.microsoft.com/office/powerpoint/2010/main" val="4209476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Predictive Models</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6991350" y="3962003"/>
            <a:ext cx="4179570" cy="365125"/>
          </a:xfrm>
        </p:spPr>
        <p:txBody>
          <a:bodyPr/>
          <a:lstStyle/>
          <a:p>
            <a:r>
              <a:rPr lang="en-US" dirty="0"/>
              <a:t>Prediction Model Block</a:t>
            </a:r>
          </a:p>
        </p:txBody>
      </p:sp>
    </p:spTree>
    <p:extLst>
      <p:ext uri="{BB962C8B-B14F-4D97-AF65-F5344CB8AC3E}">
        <p14:creationId xmlns:p14="http://schemas.microsoft.com/office/powerpoint/2010/main" val="571889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1" y="136525"/>
            <a:ext cx="9064100" cy="760120"/>
          </a:xfrm>
        </p:spPr>
        <p:txBody>
          <a:bodyPr>
            <a:noAutofit/>
          </a:bodyPr>
          <a:lstStyle/>
          <a:p>
            <a:pPr algn="ctr"/>
            <a:r>
              <a:rPr lang="en-US" dirty="0"/>
              <a:t>Types OF Machine Learning</a:t>
            </a:r>
          </a:p>
        </p:txBody>
      </p:sp>
      <p:sp>
        <p:nvSpPr>
          <p:cNvPr id="5" name="Footer Placeholder 4">
            <a:extLst>
              <a:ext uri="{FF2B5EF4-FFF2-40B4-BE49-F238E27FC236}">
                <a16:creationId xmlns:a16="http://schemas.microsoft.com/office/drawing/2014/main" id="{8D51ED20-04D4-4894-B0C2-9C541A61A734}"/>
              </a:ext>
            </a:extLst>
          </p:cNvPr>
          <p:cNvSpPr>
            <a:spLocks noGrp="1"/>
          </p:cNvSpPr>
          <p:nvPr>
            <p:ph type="ftr" sz="quarter" idx="11"/>
          </p:nvPr>
        </p:nvSpPr>
        <p:spPr>
          <a:xfrm>
            <a:off x="2463800" y="6356350"/>
            <a:ext cx="3479800"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14</a:t>
            </a:fld>
            <a:endParaRPr lang="en-US" dirty="0"/>
          </a:p>
        </p:txBody>
      </p:sp>
      <p:pic>
        <p:nvPicPr>
          <p:cNvPr id="9" name="Picture 8" descr="Diagram&#10;&#10;Description automatically generated">
            <a:extLst>
              <a:ext uri="{FF2B5EF4-FFF2-40B4-BE49-F238E27FC236}">
                <a16:creationId xmlns:a16="http://schemas.microsoft.com/office/drawing/2014/main" id="{6AF4AF1C-B7A3-400B-342E-452D022F0569}"/>
              </a:ext>
            </a:extLst>
          </p:cNvPr>
          <p:cNvPicPr>
            <a:picLocks noChangeAspect="1"/>
          </p:cNvPicPr>
          <p:nvPr/>
        </p:nvPicPr>
        <p:blipFill>
          <a:blip r:embed="rId2"/>
          <a:stretch>
            <a:fillRect/>
          </a:stretch>
        </p:blipFill>
        <p:spPr>
          <a:xfrm>
            <a:off x="787411" y="1031723"/>
            <a:ext cx="7489279" cy="4937856"/>
          </a:xfrm>
          <a:prstGeom prst="rect">
            <a:avLst/>
          </a:prstGeom>
        </p:spPr>
      </p:pic>
    </p:spTree>
    <p:extLst>
      <p:ext uri="{BB962C8B-B14F-4D97-AF65-F5344CB8AC3E}">
        <p14:creationId xmlns:p14="http://schemas.microsoft.com/office/powerpoint/2010/main" val="3984778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55A49C-96F4-440D-B89E-A0AE94F70108}"/>
              </a:ext>
            </a:extLst>
          </p:cNvPr>
          <p:cNvSpPr>
            <a:spLocks noGrp="1"/>
          </p:cNvSpPr>
          <p:nvPr>
            <p:ph type="ftr" sz="quarter" idx="11"/>
          </p:nvPr>
        </p:nvSpPr>
        <p:spPr>
          <a:xfrm>
            <a:off x="6329779" y="6356350"/>
            <a:ext cx="3328571"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F2A39FA3-9AE3-4689-A469-B7D2DFCCC2D9}"/>
              </a:ext>
            </a:extLst>
          </p:cNvPr>
          <p:cNvSpPr>
            <a:spLocks noGrp="1"/>
          </p:cNvSpPr>
          <p:nvPr>
            <p:ph type="sldNum" sz="quarter" idx="12"/>
          </p:nvPr>
        </p:nvSpPr>
        <p:spPr>
          <a:xfrm>
            <a:off x="9658350" y="6356350"/>
            <a:ext cx="1695450" cy="365125"/>
          </a:xfrm>
        </p:spPr>
        <p:txBody>
          <a:bodyPr/>
          <a:lstStyle/>
          <a:p>
            <a:fld id="{A49DFD55-3C28-40EF-9E31-A92D2E4017FF}" type="slidenum">
              <a:rPr lang="en-US" smtClean="0"/>
              <a:pPr/>
              <a:t>15</a:t>
            </a:fld>
            <a:endParaRPr lang="en-US" dirty="0"/>
          </a:p>
        </p:txBody>
      </p:sp>
      <p:sp>
        <p:nvSpPr>
          <p:cNvPr id="4" name="Title 1">
            <a:extLst>
              <a:ext uri="{FF2B5EF4-FFF2-40B4-BE49-F238E27FC236}">
                <a16:creationId xmlns:a16="http://schemas.microsoft.com/office/drawing/2014/main" id="{70290A54-1AB8-1484-1D02-14330F34E718}"/>
              </a:ext>
            </a:extLst>
          </p:cNvPr>
          <p:cNvSpPr txBox="1">
            <a:spLocks/>
          </p:cNvSpPr>
          <p:nvPr/>
        </p:nvSpPr>
        <p:spPr>
          <a:xfrm>
            <a:off x="4305670" y="949910"/>
            <a:ext cx="7886330" cy="51416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pPr algn="ctr"/>
            <a:r>
              <a:rPr lang="en-US" dirty="0"/>
              <a:t>Predictive Models</a:t>
            </a:r>
            <a:endParaRPr lang="en-GB" dirty="0"/>
          </a:p>
        </p:txBody>
      </p:sp>
      <p:pic>
        <p:nvPicPr>
          <p:cNvPr id="7" name="Picture 6" descr="Graphical user interface, application&#10;&#10;Description automatically generated">
            <a:extLst>
              <a:ext uri="{FF2B5EF4-FFF2-40B4-BE49-F238E27FC236}">
                <a16:creationId xmlns:a16="http://schemas.microsoft.com/office/drawing/2014/main" id="{2758F4FE-2330-8156-648C-6E00B627FD00}"/>
              </a:ext>
            </a:extLst>
          </p:cNvPr>
          <p:cNvPicPr>
            <a:picLocks noChangeAspect="1"/>
          </p:cNvPicPr>
          <p:nvPr/>
        </p:nvPicPr>
        <p:blipFill>
          <a:blip r:embed="rId2"/>
          <a:stretch>
            <a:fillRect/>
          </a:stretch>
        </p:blipFill>
        <p:spPr>
          <a:xfrm>
            <a:off x="3968779" y="3675355"/>
            <a:ext cx="7768061" cy="2232736"/>
          </a:xfrm>
          <a:prstGeom prst="rect">
            <a:avLst/>
          </a:prstGeom>
        </p:spPr>
      </p:pic>
      <p:sp>
        <p:nvSpPr>
          <p:cNvPr id="8" name="Text Placeholder 2">
            <a:extLst>
              <a:ext uri="{FF2B5EF4-FFF2-40B4-BE49-F238E27FC236}">
                <a16:creationId xmlns:a16="http://schemas.microsoft.com/office/drawing/2014/main" id="{14EC1CA1-367D-8643-53B6-1F16EB0337F2}"/>
              </a:ext>
            </a:extLst>
          </p:cNvPr>
          <p:cNvSpPr txBox="1">
            <a:spLocks/>
          </p:cNvSpPr>
          <p:nvPr/>
        </p:nvSpPr>
        <p:spPr>
          <a:xfrm>
            <a:off x="5716156" y="1632508"/>
            <a:ext cx="5420465" cy="1328091"/>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bg2">
                    <a:lumMod val="50000"/>
                  </a:schemeClr>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buFont typeface="Arial" panose="020B0604020202020204" pitchFamily="34" charset="0"/>
              <a:buChar char="•"/>
            </a:pPr>
            <a:r>
              <a:rPr lang="en-GB" dirty="0">
                <a:solidFill>
                  <a:schemeClr val="tx1"/>
                </a:solidFill>
              </a:rPr>
              <a:t>Predicting the next action of the worker can be represented as a classification problem;</a:t>
            </a:r>
          </a:p>
          <a:p>
            <a:pPr marL="285750" indent="-285750">
              <a:buFont typeface="Arial" panose="020B0604020202020204" pitchFamily="34" charset="0"/>
              <a:buChar char="•"/>
            </a:pPr>
            <a:r>
              <a:rPr lang="en-GB" dirty="0">
                <a:solidFill>
                  <a:schemeClr val="tx1"/>
                </a:solidFill>
              </a:rPr>
              <a:t>It is possible to use a sequence of images that must be classified as a particular future action class.</a:t>
            </a:r>
          </a:p>
        </p:txBody>
      </p:sp>
      <p:pic>
        <p:nvPicPr>
          <p:cNvPr id="3" name="Picture 2" descr="Graphical user interface, application&#10;&#10;Description automatically generated">
            <a:extLst>
              <a:ext uri="{FF2B5EF4-FFF2-40B4-BE49-F238E27FC236}">
                <a16:creationId xmlns:a16="http://schemas.microsoft.com/office/drawing/2014/main" id="{E9579864-F2AC-D778-0A45-10BEBB4FEB95}"/>
              </a:ext>
            </a:extLst>
          </p:cNvPr>
          <p:cNvPicPr>
            <a:picLocks noChangeAspect="1"/>
          </p:cNvPicPr>
          <p:nvPr/>
        </p:nvPicPr>
        <p:blipFill>
          <a:blip r:embed="rId3"/>
          <a:stretch>
            <a:fillRect/>
          </a:stretch>
        </p:blipFill>
        <p:spPr>
          <a:xfrm>
            <a:off x="3968778" y="3648827"/>
            <a:ext cx="7768062" cy="2224743"/>
          </a:xfrm>
          <a:prstGeom prst="rect">
            <a:avLst/>
          </a:prstGeom>
        </p:spPr>
      </p:pic>
    </p:spTree>
    <p:extLst>
      <p:ext uri="{BB962C8B-B14F-4D97-AF65-F5344CB8AC3E}">
        <p14:creationId xmlns:p14="http://schemas.microsoft.com/office/powerpoint/2010/main" val="24351967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892177"/>
            <a:ext cx="8421688" cy="1325563"/>
          </a:xfrm>
        </p:spPr>
        <p:txBody>
          <a:bodyPr/>
          <a:lstStyle/>
          <a:p>
            <a:pPr algn="ctr"/>
            <a:r>
              <a:rPr lang="en-US" dirty="0"/>
              <a:t>Predictive Models</a:t>
            </a:r>
            <a:endParaRPr lang="en-GB" dirty="0"/>
          </a:p>
        </p:txBody>
      </p:sp>
      <p:sp>
        <p:nvSpPr>
          <p:cNvPr id="10" name="Footer Placeholder 9">
            <a:extLst>
              <a:ext uri="{FF2B5EF4-FFF2-40B4-BE49-F238E27FC236}">
                <a16:creationId xmlns:a16="http://schemas.microsoft.com/office/drawing/2014/main" id="{A865CC01-A53B-495A-820C-BEC2680EDC42}"/>
              </a:ext>
            </a:extLst>
          </p:cNvPr>
          <p:cNvSpPr>
            <a:spLocks noGrp="1"/>
          </p:cNvSpPr>
          <p:nvPr>
            <p:ph type="ftr" sz="quarter" idx="11"/>
          </p:nvPr>
        </p:nvSpPr>
        <p:spPr>
          <a:xfrm>
            <a:off x="4038600" y="6356350"/>
            <a:ext cx="4114800" cy="365125"/>
          </a:xfrm>
        </p:spPr>
        <p:txBody>
          <a:bodyPr/>
          <a:lstStyle/>
          <a:p>
            <a:r>
              <a:rPr lang="en-GB" dirty="0"/>
              <a:t>A Review of Action Anticipation in Human-Robot Collaboration</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16</a:t>
            </a:fld>
            <a:endParaRPr lang="en-US" dirty="0"/>
          </a:p>
        </p:txBody>
      </p:sp>
      <p:graphicFrame>
        <p:nvGraphicFramePr>
          <p:cNvPr id="3" name="Table 4">
            <a:extLst>
              <a:ext uri="{FF2B5EF4-FFF2-40B4-BE49-F238E27FC236}">
                <a16:creationId xmlns:a16="http://schemas.microsoft.com/office/drawing/2014/main" id="{5C309600-9612-8EEA-E64D-3A75ABB71ED1}"/>
              </a:ext>
            </a:extLst>
          </p:cNvPr>
          <p:cNvGraphicFramePr>
            <a:graphicFrameLocks/>
          </p:cNvGraphicFramePr>
          <p:nvPr>
            <p:extLst>
              <p:ext uri="{D42A27DB-BD31-4B8C-83A1-F6EECF244321}">
                <p14:modId xmlns:p14="http://schemas.microsoft.com/office/powerpoint/2010/main" val="3525843411"/>
              </p:ext>
            </p:extLst>
          </p:nvPr>
        </p:nvGraphicFramePr>
        <p:xfrm>
          <a:off x="1133475" y="2111375"/>
          <a:ext cx="4206240" cy="3451224"/>
        </p:xfrm>
        <a:graphic>
          <a:graphicData uri="http://schemas.openxmlformats.org/drawingml/2006/table">
            <a:tbl>
              <a:tblPr firstRow="1" bandRow="1">
                <a:tableStyleId>{7E9639D4-E3E2-4D34-9284-5A2195B3D0D7}</a:tableStyleId>
              </a:tblPr>
              <a:tblGrid>
                <a:gridCol w="2103120">
                  <a:extLst>
                    <a:ext uri="{9D8B030D-6E8A-4147-A177-3AD203B41FA5}">
                      <a16:colId xmlns:a16="http://schemas.microsoft.com/office/drawing/2014/main" val="2547279344"/>
                    </a:ext>
                  </a:extLst>
                </a:gridCol>
                <a:gridCol w="2103120">
                  <a:extLst>
                    <a:ext uri="{9D8B030D-6E8A-4147-A177-3AD203B41FA5}">
                      <a16:colId xmlns:a16="http://schemas.microsoft.com/office/drawing/2014/main" val="2366228292"/>
                    </a:ext>
                  </a:extLst>
                </a:gridCol>
              </a:tblGrid>
              <a:tr h="575204">
                <a:tc>
                  <a:txBody>
                    <a:bodyPr/>
                    <a:lstStyle/>
                    <a:p>
                      <a:pPr algn="ctr" rtl="0" fontAlgn="base"/>
                      <a:r>
                        <a:rPr lang="en-US" sz="1600" b="1" i="0" dirty="0">
                          <a:solidFill>
                            <a:schemeClr val="accent1"/>
                          </a:solidFill>
                          <a:effectLst/>
                          <a:latin typeface="+mn-lt"/>
                        </a:rPr>
                        <a:t>Model Name</a:t>
                      </a:r>
                    </a:p>
                  </a:txBody>
                  <a:tcPr anchor="ctr"/>
                </a:tc>
                <a:tc>
                  <a:txBody>
                    <a:bodyPr/>
                    <a:lstStyle/>
                    <a:p>
                      <a:pPr algn="ctr" rtl="0" fontAlgn="base"/>
                      <a:r>
                        <a:rPr lang="en-US" sz="1600" b="0" i="0" dirty="0">
                          <a:solidFill>
                            <a:schemeClr val="accent1"/>
                          </a:solidFill>
                          <a:effectLst/>
                          <a:latin typeface="+mn-lt"/>
                        </a:rPr>
                        <a:t>Nº Occurrences</a:t>
                      </a:r>
                      <a:endParaRPr lang="en-US" sz="1600" b="1" i="0" dirty="0">
                        <a:solidFill>
                          <a:schemeClr val="accent1"/>
                        </a:solidFill>
                        <a:effectLst/>
                        <a:latin typeface="+mn-lt"/>
                      </a:endParaRPr>
                    </a:p>
                  </a:txBody>
                  <a:tcPr anchor="ctr"/>
                </a:tc>
                <a:extLst>
                  <a:ext uri="{0D108BD9-81ED-4DB2-BD59-A6C34878D82A}">
                    <a16:rowId xmlns:a16="http://schemas.microsoft.com/office/drawing/2014/main" val="3441328149"/>
                  </a:ext>
                </a:extLst>
              </a:tr>
              <a:tr h="575204">
                <a:tc>
                  <a:txBody>
                    <a:bodyPr/>
                    <a:lstStyle/>
                    <a:p>
                      <a:pPr algn="ctr" rtl="0" fontAlgn="base"/>
                      <a:r>
                        <a:rPr lang="en-US" sz="1400" b="0" i="0" dirty="0">
                          <a:solidFill>
                            <a:schemeClr val="tx1">
                              <a:lumMod val="75000"/>
                              <a:lumOff val="25000"/>
                            </a:schemeClr>
                          </a:solidFill>
                          <a:effectLst/>
                          <a:latin typeface="+mn-lt"/>
                        </a:rPr>
                        <a:t>LSTM</a:t>
                      </a:r>
                    </a:p>
                  </a:txBody>
                  <a:tcPr anchor="ctr"/>
                </a:tc>
                <a:tc>
                  <a:txBody>
                    <a:bodyPr/>
                    <a:lstStyle/>
                    <a:p>
                      <a:pPr algn="ctr" rtl="0" fontAlgn="base"/>
                      <a:r>
                        <a:rPr lang="en-US" sz="1400" b="0" i="0" dirty="0">
                          <a:solidFill>
                            <a:schemeClr val="tx1">
                              <a:lumMod val="75000"/>
                              <a:lumOff val="25000"/>
                            </a:schemeClr>
                          </a:solidFill>
                          <a:effectLst/>
                          <a:latin typeface="+mn-lt"/>
                        </a:rPr>
                        <a:t>7</a:t>
                      </a:r>
                    </a:p>
                  </a:txBody>
                  <a:tcPr anchor="ctr"/>
                </a:tc>
                <a:extLst>
                  <a:ext uri="{0D108BD9-81ED-4DB2-BD59-A6C34878D82A}">
                    <a16:rowId xmlns:a16="http://schemas.microsoft.com/office/drawing/2014/main" val="3134841754"/>
                  </a:ext>
                </a:extLst>
              </a:tr>
              <a:tr h="575204">
                <a:tc>
                  <a:txBody>
                    <a:bodyPr/>
                    <a:lstStyle/>
                    <a:p>
                      <a:pPr algn="ctr" rtl="0" fontAlgn="base"/>
                      <a:r>
                        <a:rPr lang="en-US" sz="1400" b="0" i="0" dirty="0">
                          <a:solidFill>
                            <a:schemeClr val="tx1">
                              <a:lumMod val="75000"/>
                              <a:lumOff val="25000"/>
                            </a:schemeClr>
                          </a:solidFill>
                          <a:effectLst/>
                          <a:latin typeface="+mn-lt"/>
                        </a:rPr>
                        <a:t>CNN</a:t>
                      </a:r>
                    </a:p>
                  </a:txBody>
                  <a:tcPr anchor="ctr"/>
                </a:tc>
                <a:tc>
                  <a:txBody>
                    <a:bodyPr/>
                    <a:lstStyle/>
                    <a:p>
                      <a:pPr algn="ctr" rtl="0" fontAlgn="base"/>
                      <a:r>
                        <a:rPr lang="en-US" sz="1400" b="0" i="0" dirty="0">
                          <a:solidFill>
                            <a:schemeClr val="tx1">
                              <a:lumMod val="75000"/>
                              <a:lumOff val="25000"/>
                            </a:schemeClr>
                          </a:solidFill>
                          <a:effectLst/>
                          <a:latin typeface="+mn-lt"/>
                        </a:rPr>
                        <a:t>3</a:t>
                      </a:r>
                    </a:p>
                  </a:txBody>
                  <a:tcPr anchor="ctr"/>
                </a:tc>
                <a:extLst>
                  <a:ext uri="{0D108BD9-81ED-4DB2-BD59-A6C34878D82A}">
                    <a16:rowId xmlns:a16="http://schemas.microsoft.com/office/drawing/2014/main" val="4129140390"/>
                  </a:ext>
                </a:extLst>
              </a:tr>
              <a:tr h="575204">
                <a:tc>
                  <a:txBody>
                    <a:bodyPr/>
                    <a:lstStyle/>
                    <a:p>
                      <a:pPr algn="ctr" rtl="0" fontAlgn="base"/>
                      <a:r>
                        <a:rPr lang="en-US" sz="1400" b="0" i="0" dirty="0">
                          <a:solidFill>
                            <a:schemeClr val="tx1">
                              <a:lumMod val="75000"/>
                              <a:lumOff val="25000"/>
                            </a:schemeClr>
                          </a:solidFill>
                          <a:effectLst/>
                          <a:latin typeface="+mn-lt"/>
                        </a:rPr>
                        <a:t>TSN</a:t>
                      </a:r>
                    </a:p>
                  </a:txBody>
                  <a:tcPr anchor="ctr"/>
                </a:tc>
                <a:tc>
                  <a:txBody>
                    <a:bodyPr/>
                    <a:lstStyle/>
                    <a:p>
                      <a:pPr algn="ctr" rtl="0" fontAlgn="base"/>
                      <a:r>
                        <a:rPr lang="en-US" sz="1400" b="0" i="0" dirty="0">
                          <a:solidFill>
                            <a:schemeClr val="tx1">
                              <a:lumMod val="75000"/>
                              <a:lumOff val="25000"/>
                            </a:schemeClr>
                          </a:solidFill>
                          <a:effectLst/>
                          <a:latin typeface="+mn-lt"/>
                        </a:rPr>
                        <a:t>1</a:t>
                      </a:r>
                    </a:p>
                  </a:txBody>
                  <a:tcPr anchor="ctr"/>
                </a:tc>
                <a:extLst>
                  <a:ext uri="{0D108BD9-81ED-4DB2-BD59-A6C34878D82A}">
                    <a16:rowId xmlns:a16="http://schemas.microsoft.com/office/drawing/2014/main" val="1699990805"/>
                  </a:ext>
                </a:extLst>
              </a:tr>
              <a:tr h="575204">
                <a:tc>
                  <a:txBody>
                    <a:bodyPr/>
                    <a:lstStyle/>
                    <a:p>
                      <a:pPr algn="ctr" rtl="0" fontAlgn="base"/>
                      <a:r>
                        <a:rPr lang="en-US" sz="1400" b="0" i="0" dirty="0">
                          <a:solidFill>
                            <a:schemeClr val="tx1">
                              <a:lumMod val="75000"/>
                              <a:lumOff val="25000"/>
                            </a:schemeClr>
                          </a:solidFill>
                          <a:effectLst/>
                          <a:latin typeface="+mn-lt"/>
                        </a:rPr>
                        <a:t>Nearest Neighbor</a:t>
                      </a:r>
                    </a:p>
                  </a:txBody>
                  <a:tcPr anchor="ctr"/>
                </a:tc>
                <a:tc>
                  <a:txBody>
                    <a:bodyPr/>
                    <a:lstStyle/>
                    <a:p>
                      <a:pPr algn="ctr" rtl="0" fontAlgn="base"/>
                      <a:r>
                        <a:rPr lang="en-US" sz="1400" b="0" i="0" dirty="0">
                          <a:solidFill>
                            <a:schemeClr val="tx1">
                              <a:lumMod val="75000"/>
                              <a:lumOff val="25000"/>
                            </a:schemeClr>
                          </a:solidFill>
                          <a:effectLst/>
                          <a:latin typeface="+mn-lt"/>
                        </a:rPr>
                        <a:t>1</a:t>
                      </a:r>
                    </a:p>
                  </a:txBody>
                  <a:tcPr anchor="ctr"/>
                </a:tc>
                <a:extLst>
                  <a:ext uri="{0D108BD9-81ED-4DB2-BD59-A6C34878D82A}">
                    <a16:rowId xmlns:a16="http://schemas.microsoft.com/office/drawing/2014/main" val="3388671141"/>
                  </a:ext>
                </a:extLst>
              </a:tr>
              <a:tr h="575204">
                <a:tc>
                  <a:txBody>
                    <a:bodyPr/>
                    <a:lstStyle/>
                    <a:p>
                      <a:pPr algn="ctr" rtl="0" fontAlgn="base"/>
                      <a:r>
                        <a:rPr lang="en-US" sz="1400" b="0" i="0" dirty="0">
                          <a:solidFill>
                            <a:schemeClr val="tx1">
                              <a:lumMod val="75000"/>
                              <a:lumOff val="25000"/>
                            </a:schemeClr>
                          </a:solidFill>
                          <a:effectLst/>
                          <a:latin typeface="+mn-lt"/>
                        </a:rPr>
                        <a:t>SVM</a:t>
                      </a:r>
                    </a:p>
                  </a:txBody>
                  <a:tcPr anchor="ctr">
                    <a:lnB w="12700" cap="flat" cmpd="sng" algn="ctr">
                      <a:solidFill>
                        <a:schemeClr val="tx1"/>
                      </a:solidFill>
                      <a:prstDash val="solid"/>
                      <a:round/>
                      <a:headEnd type="none" w="med" len="med"/>
                      <a:tailEnd type="none" w="med" len="med"/>
                    </a:lnB>
                  </a:tcPr>
                </a:tc>
                <a:tc>
                  <a:txBody>
                    <a:bodyPr/>
                    <a:lstStyle/>
                    <a:p>
                      <a:pPr algn="ctr" rtl="0" fontAlgn="base"/>
                      <a:r>
                        <a:rPr lang="en-US" sz="1400" b="0" i="0" dirty="0">
                          <a:solidFill>
                            <a:schemeClr val="tx1">
                              <a:lumMod val="75000"/>
                              <a:lumOff val="25000"/>
                            </a:schemeClr>
                          </a:solidFill>
                          <a:effectLst/>
                          <a:latin typeface="+mn-lt"/>
                        </a:rPr>
                        <a:t>1</a:t>
                      </a:r>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332706"/>
                  </a:ext>
                </a:extLst>
              </a:tr>
            </a:tbl>
          </a:graphicData>
        </a:graphic>
      </p:graphicFrame>
      <p:graphicFrame>
        <p:nvGraphicFramePr>
          <p:cNvPr id="6" name="Table 4">
            <a:extLst>
              <a:ext uri="{FF2B5EF4-FFF2-40B4-BE49-F238E27FC236}">
                <a16:creationId xmlns:a16="http://schemas.microsoft.com/office/drawing/2014/main" id="{2CF3F6AB-0664-3D64-155E-551429C18DF7}"/>
              </a:ext>
            </a:extLst>
          </p:cNvPr>
          <p:cNvGraphicFramePr>
            <a:graphicFrameLocks/>
          </p:cNvGraphicFramePr>
          <p:nvPr>
            <p:extLst>
              <p:ext uri="{D42A27DB-BD31-4B8C-83A1-F6EECF244321}">
                <p14:modId xmlns:p14="http://schemas.microsoft.com/office/powerpoint/2010/main" val="1454257547"/>
              </p:ext>
            </p:extLst>
          </p:nvPr>
        </p:nvGraphicFramePr>
        <p:xfrm>
          <a:off x="6852285" y="2111375"/>
          <a:ext cx="4206240" cy="3451224"/>
        </p:xfrm>
        <a:graphic>
          <a:graphicData uri="http://schemas.openxmlformats.org/drawingml/2006/table">
            <a:tbl>
              <a:tblPr firstRow="1" bandRow="1">
                <a:tableStyleId>{7E9639D4-E3E2-4D34-9284-5A2195B3D0D7}</a:tableStyleId>
              </a:tblPr>
              <a:tblGrid>
                <a:gridCol w="2103120">
                  <a:extLst>
                    <a:ext uri="{9D8B030D-6E8A-4147-A177-3AD203B41FA5}">
                      <a16:colId xmlns:a16="http://schemas.microsoft.com/office/drawing/2014/main" val="2547279344"/>
                    </a:ext>
                  </a:extLst>
                </a:gridCol>
                <a:gridCol w="2103120">
                  <a:extLst>
                    <a:ext uri="{9D8B030D-6E8A-4147-A177-3AD203B41FA5}">
                      <a16:colId xmlns:a16="http://schemas.microsoft.com/office/drawing/2014/main" val="2366228292"/>
                    </a:ext>
                  </a:extLst>
                </a:gridCol>
              </a:tblGrid>
              <a:tr h="575204">
                <a:tc>
                  <a:txBody>
                    <a:bodyPr/>
                    <a:lstStyle/>
                    <a:p>
                      <a:pPr algn="ctr" rtl="0" fontAlgn="base"/>
                      <a:r>
                        <a:rPr lang="en-US" sz="1600" b="1" i="0" dirty="0">
                          <a:solidFill>
                            <a:schemeClr val="accent1"/>
                          </a:solidFill>
                          <a:effectLst/>
                          <a:latin typeface="+mn-lt"/>
                        </a:rPr>
                        <a:t>Model Name</a:t>
                      </a:r>
                    </a:p>
                  </a:txBody>
                  <a:tcPr anchor="ctr"/>
                </a:tc>
                <a:tc>
                  <a:txBody>
                    <a:bodyPr/>
                    <a:lstStyle/>
                    <a:p>
                      <a:pPr algn="ctr" rtl="0" fontAlgn="base"/>
                      <a:r>
                        <a:rPr lang="en-US" sz="1600" b="0" i="0" dirty="0">
                          <a:solidFill>
                            <a:schemeClr val="accent1"/>
                          </a:solidFill>
                          <a:effectLst/>
                          <a:latin typeface="+mn-lt"/>
                        </a:rPr>
                        <a:t>Nº Occurrences</a:t>
                      </a:r>
                      <a:endParaRPr lang="en-US" sz="1600" b="1" i="0" dirty="0">
                        <a:solidFill>
                          <a:schemeClr val="accent1"/>
                        </a:solidFill>
                        <a:effectLst/>
                        <a:latin typeface="+mn-lt"/>
                      </a:endParaRPr>
                    </a:p>
                  </a:txBody>
                  <a:tcPr anchor="ctr"/>
                </a:tc>
                <a:extLst>
                  <a:ext uri="{0D108BD9-81ED-4DB2-BD59-A6C34878D82A}">
                    <a16:rowId xmlns:a16="http://schemas.microsoft.com/office/drawing/2014/main" val="3441328149"/>
                  </a:ext>
                </a:extLst>
              </a:tr>
              <a:tr h="575204">
                <a:tc>
                  <a:txBody>
                    <a:bodyPr/>
                    <a:lstStyle/>
                    <a:p>
                      <a:pPr algn="ctr" rtl="0" fontAlgn="base"/>
                      <a:r>
                        <a:rPr lang="en-US" sz="1400" b="0" i="0" dirty="0">
                          <a:solidFill>
                            <a:schemeClr val="tx1">
                              <a:lumMod val="75000"/>
                              <a:lumOff val="25000"/>
                            </a:schemeClr>
                          </a:solidFill>
                          <a:effectLst/>
                          <a:latin typeface="+mn-lt"/>
                        </a:rPr>
                        <a:t>ResNet-34</a:t>
                      </a:r>
                    </a:p>
                  </a:txBody>
                  <a:tcPr anchor="ctr"/>
                </a:tc>
                <a:tc>
                  <a:txBody>
                    <a:bodyPr/>
                    <a:lstStyle/>
                    <a:p>
                      <a:pPr algn="ctr" rtl="0" fontAlgn="base"/>
                      <a:r>
                        <a:rPr lang="en-US" sz="1400" b="0" i="0" dirty="0">
                          <a:solidFill>
                            <a:schemeClr val="tx1">
                              <a:lumMod val="75000"/>
                              <a:lumOff val="25000"/>
                            </a:schemeClr>
                          </a:solidFill>
                          <a:effectLst/>
                          <a:latin typeface="+mn-lt"/>
                        </a:rPr>
                        <a:t>1</a:t>
                      </a:r>
                    </a:p>
                  </a:txBody>
                  <a:tcPr anchor="ctr"/>
                </a:tc>
                <a:extLst>
                  <a:ext uri="{0D108BD9-81ED-4DB2-BD59-A6C34878D82A}">
                    <a16:rowId xmlns:a16="http://schemas.microsoft.com/office/drawing/2014/main" val="3134841754"/>
                  </a:ext>
                </a:extLst>
              </a:tr>
              <a:tr h="575204">
                <a:tc>
                  <a:txBody>
                    <a:bodyPr/>
                    <a:lstStyle/>
                    <a:p>
                      <a:pPr algn="ctr" rtl="0" fontAlgn="base"/>
                      <a:r>
                        <a:rPr lang="en-US" sz="1400" b="0" i="0" dirty="0">
                          <a:solidFill>
                            <a:schemeClr val="tx1">
                              <a:lumMod val="75000"/>
                              <a:lumOff val="25000"/>
                            </a:schemeClr>
                          </a:solidFill>
                          <a:effectLst/>
                          <a:latin typeface="+mn-lt"/>
                        </a:rPr>
                        <a:t>ResNet-50</a:t>
                      </a:r>
                    </a:p>
                  </a:txBody>
                  <a:tcPr anchor="ctr"/>
                </a:tc>
                <a:tc>
                  <a:txBody>
                    <a:bodyPr/>
                    <a:lstStyle/>
                    <a:p>
                      <a:pPr algn="ctr" rtl="0" fontAlgn="base"/>
                      <a:r>
                        <a:rPr lang="en-US" sz="1400" b="0" i="0" dirty="0">
                          <a:solidFill>
                            <a:schemeClr val="tx1">
                              <a:lumMod val="75000"/>
                              <a:lumOff val="25000"/>
                            </a:schemeClr>
                          </a:solidFill>
                          <a:effectLst/>
                          <a:latin typeface="+mn-lt"/>
                        </a:rPr>
                        <a:t>1</a:t>
                      </a:r>
                    </a:p>
                  </a:txBody>
                  <a:tcPr anchor="ctr"/>
                </a:tc>
                <a:extLst>
                  <a:ext uri="{0D108BD9-81ED-4DB2-BD59-A6C34878D82A}">
                    <a16:rowId xmlns:a16="http://schemas.microsoft.com/office/drawing/2014/main" val="4129140390"/>
                  </a:ext>
                </a:extLst>
              </a:tr>
              <a:tr h="575204">
                <a:tc>
                  <a:txBody>
                    <a:bodyPr/>
                    <a:lstStyle/>
                    <a:p>
                      <a:pPr algn="ctr" rtl="0" fontAlgn="base"/>
                      <a:r>
                        <a:rPr lang="en-US" sz="1400" b="0" i="0" dirty="0">
                          <a:solidFill>
                            <a:schemeClr val="tx1">
                              <a:lumMod val="75000"/>
                              <a:lumOff val="25000"/>
                            </a:schemeClr>
                          </a:solidFill>
                          <a:effectLst/>
                          <a:latin typeface="+mn-lt"/>
                        </a:rPr>
                        <a:t>VGG-16</a:t>
                      </a:r>
                    </a:p>
                  </a:txBody>
                  <a:tcPr anchor="ctr"/>
                </a:tc>
                <a:tc>
                  <a:txBody>
                    <a:bodyPr/>
                    <a:lstStyle/>
                    <a:p>
                      <a:pPr algn="ctr" rtl="0" fontAlgn="base"/>
                      <a:r>
                        <a:rPr lang="en-US" sz="1400" b="0" i="0" dirty="0">
                          <a:solidFill>
                            <a:schemeClr val="tx1">
                              <a:lumMod val="75000"/>
                              <a:lumOff val="25000"/>
                            </a:schemeClr>
                          </a:solidFill>
                          <a:effectLst/>
                          <a:latin typeface="+mn-lt"/>
                        </a:rPr>
                        <a:t>1</a:t>
                      </a:r>
                    </a:p>
                  </a:txBody>
                  <a:tcPr anchor="ctr"/>
                </a:tc>
                <a:extLst>
                  <a:ext uri="{0D108BD9-81ED-4DB2-BD59-A6C34878D82A}">
                    <a16:rowId xmlns:a16="http://schemas.microsoft.com/office/drawing/2014/main" val="1699990805"/>
                  </a:ext>
                </a:extLst>
              </a:tr>
              <a:tr h="575204">
                <a:tc>
                  <a:txBody>
                    <a:bodyPr/>
                    <a:lstStyle/>
                    <a:p>
                      <a:pPr algn="ctr" rtl="0" fontAlgn="base"/>
                      <a:r>
                        <a:rPr lang="en-US" sz="1400" b="0" i="0" dirty="0">
                          <a:solidFill>
                            <a:schemeClr val="tx1">
                              <a:lumMod val="75000"/>
                              <a:lumOff val="25000"/>
                            </a:schemeClr>
                          </a:solidFill>
                          <a:effectLst/>
                          <a:latin typeface="+mn-lt"/>
                        </a:rPr>
                        <a:t>TS</a:t>
                      </a:r>
                    </a:p>
                  </a:txBody>
                  <a:tcPr anchor="ctr"/>
                </a:tc>
                <a:tc>
                  <a:txBody>
                    <a:bodyPr/>
                    <a:lstStyle/>
                    <a:p>
                      <a:pPr algn="ctr" rtl="0" fontAlgn="base"/>
                      <a:r>
                        <a:rPr lang="en-US" sz="1400" b="0" i="0" dirty="0">
                          <a:solidFill>
                            <a:schemeClr val="tx1">
                              <a:lumMod val="75000"/>
                              <a:lumOff val="25000"/>
                            </a:schemeClr>
                          </a:solidFill>
                          <a:effectLst/>
                          <a:latin typeface="+mn-lt"/>
                        </a:rPr>
                        <a:t>1</a:t>
                      </a:r>
                    </a:p>
                  </a:txBody>
                  <a:tcPr anchor="ctr"/>
                </a:tc>
                <a:extLst>
                  <a:ext uri="{0D108BD9-81ED-4DB2-BD59-A6C34878D82A}">
                    <a16:rowId xmlns:a16="http://schemas.microsoft.com/office/drawing/2014/main" val="3388671141"/>
                  </a:ext>
                </a:extLst>
              </a:tr>
              <a:tr h="575204">
                <a:tc>
                  <a:txBody>
                    <a:bodyPr/>
                    <a:lstStyle/>
                    <a:p>
                      <a:pPr algn="ctr" rtl="0" fontAlgn="base"/>
                      <a:r>
                        <a:rPr lang="en-US" sz="1400" b="0" i="0" dirty="0" err="1">
                          <a:solidFill>
                            <a:schemeClr val="tx1">
                              <a:lumMod val="75000"/>
                              <a:lumOff val="25000"/>
                            </a:schemeClr>
                          </a:solidFill>
                          <a:effectLst/>
                          <a:latin typeface="+mn-lt"/>
                        </a:rPr>
                        <a:t>ConvNet</a:t>
                      </a:r>
                      <a:endParaRPr lang="en-US" sz="1400" b="0" i="0" dirty="0">
                        <a:solidFill>
                          <a:schemeClr val="tx1">
                            <a:lumMod val="75000"/>
                            <a:lumOff val="25000"/>
                          </a:schemeClr>
                        </a:solidFill>
                        <a:effectLst/>
                        <a:latin typeface="+mn-lt"/>
                      </a:endParaRPr>
                    </a:p>
                  </a:txBody>
                  <a:tcPr anchor="ctr">
                    <a:lnB w="12700" cap="flat" cmpd="sng" algn="ctr">
                      <a:solidFill>
                        <a:schemeClr val="tx1"/>
                      </a:solidFill>
                      <a:prstDash val="solid"/>
                      <a:round/>
                      <a:headEnd type="none" w="med" len="med"/>
                      <a:tailEnd type="none" w="med" len="med"/>
                    </a:lnB>
                  </a:tcPr>
                </a:tc>
                <a:tc>
                  <a:txBody>
                    <a:bodyPr/>
                    <a:lstStyle/>
                    <a:p>
                      <a:pPr algn="ctr" rtl="0" fontAlgn="base"/>
                      <a:r>
                        <a:rPr lang="en-US" sz="1400" b="0" i="0" dirty="0">
                          <a:solidFill>
                            <a:schemeClr val="tx1">
                              <a:lumMod val="75000"/>
                              <a:lumOff val="25000"/>
                            </a:schemeClr>
                          </a:solidFill>
                          <a:effectLst/>
                          <a:latin typeface="+mn-lt"/>
                        </a:rPr>
                        <a:t>1</a:t>
                      </a:r>
                    </a:p>
                  </a:txBody>
                  <a:tcPr anchor="ct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332706"/>
                  </a:ext>
                </a:extLst>
              </a:tr>
            </a:tbl>
          </a:graphicData>
        </a:graphic>
      </p:graphicFrame>
    </p:spTree>
    <p:extLst>
      <p:ext uri="{BB962C8B-B14F-4D97-AF65-F5344CB8AC3E}">
        <p14:creationId xmlns:p14="http://schemas.microsoft.com/office/powerpoint/2010/main" val="11883105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From Prediction to Planning</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6991350" y="3962003"/>
            <a:ext cx="4179570" cy="365125"/>
          </a:xfrm>
        </p:spPr>
        <p:txBody>
          <a:bodyPr/>
          <a:lstStyle/>
          <a:p>
            <a:r>
              <a:rPr lang="en-US" dirty="0"/>
              <a:t>Decision Making and Motion Planning Blocks</a:t>
            </a:r>
          </a:p>
        </p:txBody>
      </p:sp>
    </p:spTree>
    <p:extLst>
      <p:ext uri="{BB962C8B-B14F-4D97-AF65-F5344CB8AC3E}">
        <p14:creationId xmlns:p14="http://schemas.microsoft.com/office/powerpoint/2010/main" val="4665663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1362075" y="1671639"/>
            <a:ext cx="5111750" cy="1204912"/>
          </a:xfrm>
        </p:spPr>
        <p:txBody>
          <a:bodyPr/>
          <a:lstStyle/>
          <a:p>
            <a:r>
              <a:rPr lang="en-US" dirty="0"/>
              <a:t>Decision-Making</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1362075" y="3152775"/>
            <a:ext cx="5686795" cy="2152649"/>
          </a:xfrm>
        </p:spPr>
        <p:txBody>
          <a:bodyPr>
            <a:noAutofit/>
          </a:bodyPr>
          <a:lstStyle/>
          <a:p>
            <a:r>
              <a:rPr lang="en-US" sz="1600" dirty="0"/>
              <a:t>Two options were found to decide when to move:</a:t>
            </a:r>
          </a:p>
          <a:p>
            <a:pPr marL="285750" indent="-285750">
              <a:buFont typeface="Arial" panose="020B0604020202020204" pitchFamily="34" charset="0"/>
              <a:buChar char="•"/>
            </a:pPr>
            <a:r>
              <a:rPr lang="en-US" sz="1600" dirty="0"/>
              <a:t>Wait until a certain level of certainty about the prediction to make the needed action;</a:t>
            </a:r>
          </a:p>
          <a:p>
            <a:pPr marL="285750" indent="-285750">
              <a:buFont typeface="Arial" panose="020B0604020202020204" pitchFamily="34" charset="0"/>
              <a:buChar char="•"/>
            </a:pPr>
            <a:r>
              <a:rPr lang="en-US" sz="1600" dirty="0"/>
              <a:t>As soon as it makes a prediction with a certain certainty threshold start slowly moving towards the target, do the entire action after it reaches a second threshold.</a:t>
            </a:r>
          </a:p>
        </p:txBody>
      </p:sp>
      <p:sp>
        <p:nvSpPr>
          <p:cNvPr id="5" name="Footer Placeholder 4">
            <a:extLst>
              <a:ext uri="{FF2B5EF4-FFF2-40B4-BE49-F238E27FC236}">
                <a16:creationId xmlns:a16="http://schemas.microsoft.com/office/drawing/2014/main" id="{8D51ED20-04D4-4894-B0C2-9C541A61A734}"/>
              </a:ext>
            </a:extLst>
          </p:cNvPr>
          <p:cNvSpPr>
            <a:spLocks noGrp="1"/>
          </p:cNvSpPr>
          <p:nvPr>
            <p:ph type="ftr" sz="quarter" idx="11"/>
          </p:nvPr>
        </p:nvSpPr>
        <p:spPr>
          <a:xfrm>
            <a:off x="2463800" y="6356350"/>
            <a:ext cx="3479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dirty="0">
                <a:ln>
                  <a:noFill/>
                </a:ln>
                <a:solidFill>
                  <a:prstClr val="black">
                    <a:tint val="75000"/>
                  </a:prstClr>
                </a:solidFill>
                <a:effectLst/>
                <a:uLnTx/>
                <a:uFillTx/>
                <a:latin typeface="Tenorite"/>
                <a:ea typeface="+mn-ea"/>
                <a:cs typeface="+mn-cs"/>
              </a:rPr>
              <a:t>A Review of Action Anticipation in Human-Robot Collaboration</a:t>
            </a:r>
            <a:endParaRPr kumimoji="0" lang="en-US" sz="900" b="0" i="0" u="none" strike="noStrike" kern="1200" cap="none" spc="0" normalizeH="0" baseline="0" noProof="0" dirty="0">
              <a:ln>
                <a:noFill/>
              </a:ln>
              <a:solidFill>
                <a:prstClr val="black">
                  <a:tint val="75000"/>
                </a:prstClr>
              </a:solidFill>
              <a:effectLst/>
              <a:uLnTx/>
              <a:uFillTx/>
              <a:latin typeface="Tenorite"/>
              <a:ea typeface="+mn-ea"/>
              <a:cs typeface="+mn-cs"/>
            </a:endParaRPr>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49DFD55-3C28-40EF-9E31-A92D2E4017FF}" type="slidenum">
              <a:rPr kumimoji="0" lang="en-US" sz="900" b="0" i="0" u="none" strike="noStrike" kern="1200" cap="none" spc="0" normalizeH="0" baseline="0" noProof="0" smtClean="0">
                <a:ln>
                  <a:noFill/>
                </a:ln>
                <a:solidFill>
                  <a:prstClr val="black">
                    <a:tint val="75000"/>
                  </a:prstClr>
                </a:solidFill>
                <a:effectLst/>
                <a:uLnTx/>
                <a:uFillTx/>
                <a:latin typeface="Tenorite"/>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900" b="0" i="0" u="none" strike="noStrike" kern="1200" cap="none" spc="0" normalizeH="0" baseline="0" noProof="0" dirty="0">
              <a:ln>
                <a:noFill/>
              </a:ln>
              <a:solidFill>
                <a:prstClr val="black">
                  <a:tint val="75000"/>
                </a:prstClr>
              </a:solidFill>
              <a:effectLst/>
              <a:uLnTx/>
              <a:uFillTx/>
              <a:latin typeface="Tenorite"/>
              <a:ea typeface="+mn-ea"/>
              <a:cs typeface="+mn-cs"/>
            </a:endParaRPr>
          </a:p>
        </p:txBody>
      </p:sp>
      <p:pic>
        <p:nvPicPr>
          <p:cNvPr id="9" name="Picture 8" descr="Timeline&#10;&#10;Description automatically generated with medium confidence">
            <a:extLst>
              <a:ext uri="{FF2B5EF4-FFF2-40B4-BE49-F238E27FC236}">
                <a16:creationId xmlns:a16="http://schemas.microsoft.com/office/drawing/2014/main" id="{AC64036A-93D0-3C94-051C-7B7A09B27E91}"/>
              </a:ext>
            </a:extLst>
          </p:cNvPr>
          <p:cNvPicPr>
            <a:picLocks noChangeAspect="1"/>
          </p:cNvPicPr>
          <p:nvPr/>
        </p:nvPicPr>
        <p:blipFill>
          <a:blip r:embed="rId2"/>
          <a:stretch>
            <a:fillRect/>
          </a:stretch>
        </p:blipFill>
        <p:spPr>
          <a:xfrm>
            <a:off x="8080629" y="3582651"/>
            <a:ext cx="3911486" cy="2241100"/>
          </a:xfrm>
          <a:prstGeom prst="rect">
            <a:avLst/>
          </a:prstGeom>
        </p:spPr>
      </p:pic>
    </p:spTree>
    <p:extLst>
      <p:ext uri="{BB962C8B-B14F-4D97-AF65-F5344CB8AC3E}">
        <p14:creationId xmlns:p14="http://schemas.microsoft.com/office/powerpoint/2010/main" val="10930638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55A49C-96F4-440D-B89E-A0AE94F70108}"/>
              </a:ext>
            </a:extLst>
          </p:cNvPr>
          <p:cNvSpPr>
            <a:spLocks noGrp="1"/>
          </p:cNvSpPr>
          <p:nvPr>
            <p:ph type="ftr" sz="quarter" idx="11"/>
          </p:nvPr>
        </p:nvSpPr>
        <p:spPr>
          <a:xfrm>
            <a:off x="6329779" y="6356350"/>
            <a:ext cx="3328571"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F2A39FA3-9AE3-4689-A469-B7D2DFCCC2D9}"/>
              </a:ext>
            </a:extLst>
          </p:cNvPr>
          <p:cNvSpPr>
            <a:spLocks noGrp="1"/>
          </p:cNvSpPr>
          <p:nvPr>
            <p:ph type="sldNum" sz="quarter" idx="12"/>
          </p:nvPr>
        </p:nvSpPr>
        <p:spPr>
          <a:xfrm>
            <a:off x="9658350" y="6356350"/>
            <a:ext cx="1695450" cy="365125"/>
          </a:xfrm>
        </p:spPr>
        <p:txBody>
          <a:bodyPr/>
          <a:lstStyle/>
          <a:p>
            <a:fld id="{A49DFD55-3C28-40EF-9E31-A92D2E4017FF}" type="slidenum">
              <a:rPr lang="en-US" smtClean="0"/>
              <a:pPr/>
              <a:t>19</a:t>
            </a:fld>
            <a:endParaRPr lang="en-US" dirty="0"/>
          </a:p>
        </p:txBody>
      </p:sp>
      <p:sp>
        <p:nvSpPr>
          <p:cNvPr id="4" name="Title 1">
            <a:extLst>
              <a:ext uri="{FF2B5EF4-FFF2-40B4-BE49-F238E27FC236}">
                <a16:creationId xmlns:a16="http://schemas.microsoft.com/office/drawing/2014/main" id="{70290A54-1AB8-1484-1D02-14330F34E718}"/>
              </a:ext>
            </a:extLst>
          </p:cNvPr>
          <p:cNvSpPr txBox="1">
            <a:spLocks/>
          </p:cNvSpPr>
          <p:nvPr/>
        </p:nvSpPr>
        <p:spPr>
          <a:xfrm>
            <a:off x="4305670" y="949910"/>
            <a:ext cx="7886330" cy="51416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pPr algn="ctr"/>
            <a:r>
              <a:rPr lang="en-US" dirty="0"/>
              <a:t>Motion Planning</a:t>
            </a:r>
            <a:endParaRPr lang="en-GB" dirty="0"/>
          </a:p>
        </p:txBody>
      </p:sp>
      <p:sp>
        <p:nvSpPr>
          <p:cNvPr id="2" name="Text Placeholder 2">
            <a:extLst>
              <a:ext uri="{FF2B5EF4-FFF2-40B4-BE49-F238E27FC236}">
                <a16:creationId xmlns:a16="http://schemas.microsoft.com/office/drawing/2014/main" id="{A6FF328F-C697-5060-4BB1-543E6D384C19}"/>
              </a:ext>
            </a:extLst>
          </p:cNvPr>
          <p:cNvSpPr txBox="1">
            <a:spLocks/>
          </p:cNvSpPr>
          <p:nvPr/>
        </p:nvSpPr>
        <p:spPr>
          <a:xfrm>
            <a:off x="5405437" y="1652983"/>
            <a:ext cx="5686795" cy="1610223"/>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bg2">
                    <a:lumMod val="50000"/>
                  </a:schemeClr>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solidFill>
                  <a:schemeClr val="tx1"/>
                </a:solidFill>
              </a:rPr>
              <a:t>Two options were found to decide when to move:</a:t>
            </a:r>
          </a:p>
          <a:p>
            <a:pPr marL="285750" indent="-285750">
              <a:buFont typeface="Arial" panose="020B0604020202020204" pitchFamily="34" charset="0"/>
              <a:buChar char="•"/>
            </a:pPr>
            <a:r>
              <a:rPr lang="en-GB" dirty="0">
                <a:solidFill>
                  <a:schemeClr val="tx1"/>
                </a:solidFill>
              </a:rPr>
              <a:t>Use ROS Open Motion Planning Library (OMPL) and </a:t>
            </a:r>
            <a:r>
              <a:rPr lang="en-GB" dirty="0" err="1">
                <a:solidFill>
                  <a:schemeClr val="tx1"/>
                </a:solidFill>
              </a:rPr>
              <a:t>MoveIt</a:t>
            </a:r>
            <a:r>
              <a:rPr lang="en-GB" dirty="0">
                <a:solidFill>
                  <a:schemeClr val="tx1"/>
                </a:solidFill>
              </a:rPr>
              <a:t>! to handle the trajectory planning jobs;</a:t>
            </a:r>
          </a:p>
          <a:p>
            <a:pPr marL="285750" indent="-285750">
              <a:buFont typeface="Arial" panose="020B0604020202020204" pitchFamily="34" charset="0"/>
              <a:buChar char="•"/>
            </a:pPr>
            <a:r>
              <a:rPr lang="en-GB" dirty="0">
                <a:solidFill>
                  <a:schemeClr val="tx1"/>
                </a:solidFill>
              </a:rPr>
              <a:t>Plan trajectories considering previous poses when doing this interaction to avoid collisions.</a:t>
            </a:r>
            <a:endParaRPr lang="en-US" dirty="0">
              <a:solidFill>
                <a:schemeClr val="tx1"/>
              </a:solidFill>
            </a:endParaRPr>
          </a:p>
        </p:txBody>
      </p:sp>
      <p:pic>
        <p:nvPicPr>
          <p:cNvPr id="1026" name="Picture 2" descr="Back to Basics: Robot Motion Planning Made Easy - RoboDK blog">
            <a:extLst>
              <a:ext uri="{FF2B5EF4-FFF2-40B4-BE49-F238E27FC236}">
                <a16:creationId xmlns:a16="http://schemas.microsoft.com/office/drawing/2014/main" id="{58F4E196-94CD-B78E-A47C-6CB46BDE1E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11794" y="3429000"/>
            <a:ext cx="4876800" cy="2738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5446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1362075" y="1671639"/>
            <a:ext cx="5111750" cy="1204912"/>
          </a:xfrm>
        </p:spPr>
        <p:txBody>
          <a:bodyPr/>
          <a:lstStyle/>
          <a:p>
            <a:r>
              <a:rPr lang="en-US" dirty="0"/>
              <a:t>INTRODUCTION</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1362075" y="3429000"/>
            <a:ext cx="5111750" cy="2340531"/>
          </a:xfrm>
        </p:spPr>
        <p:txBody>
          <a:bodyPr>
            <a:noAutofit/>
          </a:bodyPr>
          <a:lstStyle/>
          <a:p>
            <a:r>
              <a:rPr lang="en-GB" sz="1600" dirty="0"/>
              <a:t>The concept of Human-Robot Collaboration (HRC) involves the research of mechanisms that allow humans and robots to work together to achieve a shared goal.</a:t>
            </a:r>
          </a:p>
          <a:p>
            <a:r>
              <a:rPr lang="en-GB" sz="1600" dirty="0"/>
              <a:t>The presented article aims at reviewing previous work relevant to the topic of action anticipation to enhance human-robot collaboration in industrial settings.</a:t>
            </a:r>
            <a:endParaRPr lang="en-US" sz="1600" dirty="0"/>
          </a:p>
        </p:txBody>
      </p:sp>
      <p:sp>
        <p:nvSpPr>
          <p:cNvPr id="5" name="Footer Placeholder 4">
            <a:extLst>
              <a:ext uri="{FF2B5EF4-FFF2-40B4-BE49-F238E27FC236}">
                <a16:creationId xmlns:a16="http://schemas.microsoft.com/office/drawing/2014/main" id="{8D51ED20-04D4-4894-B0C2-9C541A61A734}"/>
              </a:ext>
            </a:extLst>
          </p:cNvPr>
          <p:cNvSpPr>
            <a:spLocks noGrp="1"/>
          </p:cNvSpPr>
          <p:nvPr>
            <p:ph type="ftr" sz="quarter" idx="11"/>
          </p:nvPr>
        </p:nvSpPr>
        <p:spPr>
          <a:xfrm>
            <a:off x="2463800" y="6356350"/>
            <a:ext cx="3479800"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a:t>
            </a:fld>
            <a:endParaRPr lang="en-US" dirty="0"/>
          </a:p>
        </p:txBody>
      </p:sp>
    </p:spTree>
    <p:extLst>
      <p:ext uri="{BB962C8B-B14F-4D97-AF65-F5344CB8AC3E}">
        <p14:creationId xmlns:p14="http://schemas.microsoft.com/office/powerpoint/2010/main" val="8886501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Summary</a:t>
            </a:r>
          </a:p>
        </p:txBody>
      </p:sp>
    </p:spTree>
    <p:extLst>
      <p:ext uri="{BB962C8B-B14F-4D97-AF65-F5344CB8AC3E}">
        <p14:creationId xmlns:p14="http://schemas.microsoft.com/office/powerpoint/2010/main" val="660460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8FC28-E0BD-4387-B8BE-9965D1A57FF1}"/>
              </a:ext>
            </a:extLst>
          </p:cNvPr>
          <p:cNvSpPr>
            <a:spLocks noGrp="1"/>
          </p:cNvSpPr>
          <p:nvPr>
            <p:ph type="title"/>
          </p:nvPr>
        </p:nvSpPr>
        <p:spPr>
          <a:xfrm>
            <a:off x="5476875" y="338139"/>
            <a:ext cx="5111750" cy="1204912"/>
          </a:xfrm>
        </p:spPr>
        <p:txBody>
          <a:bodyPr/>
          <a:lstStyle/>
          <a:p>
            <a:r>
              <a:rPr lang="en-US" dirty="0"/>
              <a:t>SUMMARY</a:t>
            </a:r>
          </a:p>
        </p:txBody>
      </p:sp>
      <p:sp>
        <p:nvSpPr>
          <p:cNvPr id="3" name="Text Placeholder 2">
            <a:extLst>
              <a:ext uri="{FF2B5EF4-FFF2-40B4-BE49-F238E27FC236}">
                <a16:creationId xmlns:a16="http://schemas.microsoft.com/office/drawing/2014/main" id="{FED19BCA-B61F-4EA6-A1FB-CCA3BD8506FB}"/>
              </a:ext>
            </a:extLst>
          </p:cNvPr>
          <p:cNvSpPr>
            <a:spLocks noGrp="1"/>
          </p:cNvSpPr>
          <p:nvPr>
            <p:ph type="body" idx="1"/>
          </p:nvPr>
        </p:nvSpPr>
        <p:spPr>
          <a:xfrm>
            <a:off x="5476874" y="1670049"/>
            <a:ext cx="5229595" cy="2236126"/>
          </a:xfrm>
        </p:spPr>
        <p:txBody>
          <a:bodyPr>
            <a:noAutofit/>
          </a:bodyPr>
          <a:lstStyle/>
          <a:p>
            <a:pPr marL="285750" indent="-285750">
              <a:buFont typeface="Arial" panose="020B0604020202020204" pitchFamily="34" charset="0"/>
              <a:buChar char="•"/>
            </a:pPr>
            <a:r>
              <a:rPr lang="en-US" sz="1600" dirty="0"/>
              <a:t>There was a clear predominance of RGB cameras for perception;</a:t>
            </a:r>
          </a:p>
          <a:p>
            <a:pPr marL="285750" indent="-285750">
              <a:buFont typeface="Arial" panose="020B0604020202020204" pitchFamily="34" charset="0"/>
              <a:buChar char="•"/>
            </a:pPr>
            <a:r>
              <a:rPr lang="en-US" sz="1600" dirty="0"/>
              <a:t>LSTMs and CNNs were the most common models;</a:t>
            </a:r>
          </a:p>
          <a:p>
            <a:pPr marL="285750" indent="-285750">
              <a:buFont typeface="Arial" panose="020B0604020202020204" pitchFamily="34" charset="0"/>
              <a:buChar char="•"/>
            </a:pPr>
            <a:r>
              <a:rPr lang="en-US" sz="1600" dirty="0"/>
              <a:t>There were not many options for decision-making and motion planning;</a:t>
            </a:r>
          </a:p>
          <a:p>
            <a:pPr marL="285750" indent="-285750">
              <a:buFont typeface="Arial" panose="020B0604020202020204" pitchFamily="34" charset="0"/>
              <a:buChar char="•"/>
            </a:pPr>
            <a:r>
              <a:rPr lang="en-US" sz="1600" dirty="0"/>
              <a:t>There was not work found for an end-to-end learning approach.</a:t>
            </a:r>
          </a:p>
          <a:p>
            <a:pPr marL="285750" indent="-285750">
              <a:buFont typeface="Arial" panose="020B0604020202020204" pitchFamily="34" charset="0"/>
              <a:buChar char="•"/>
            </a:pPr>
            <a:endParaRPr lang="en-US" sz="1600" dirty="0"/>
          </a:p>
        </p:txBody>
      </p:sp>
      <p:sp>
        <p:nvSpPr>
          <p:cNvPr id="5" name="Footer Placeholder 4">
            <a:extLst>
              <a:ext uri="{FF2B5EF4-FFF2-40B4-BE49-F238E27FC236}">
                <a16:creationId xmlns:a16="http://schemas.microsoft.com/office/drawing/2014/main" id="{4135E32A-1A8C-43D2-9C6E-12887B4DEDFB}"/>
              </a:ext>
            </a:extLst>
          </p:cNvPr>
          <p:cNvSpPr>
            <a:spLocks noGrp="1"/>
          </p:cNvSpPr>
          <p:nvPr>
            <p:ph type="ftr" sz="quarter" idx="11"/>
          </p:nvPr>
        </p:nvSpPr>
        <p:spPr>
          <a:xfrm>
            <a:off x="4038600" y="6356350"/>
            <a:ext cx="4114800"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7C4B8313-9270-4128-8674-3A3E42B806BC}"/>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21</a:t>
            </a:fld>
            <a:endParaRPr lang="en-US" dirty="0"/>
          </a:p>
        </p:txBody>
      </p:sp>
      <p:pic>
        <p:nvPicPr>
          <p:cNvPr id="7" name="Picture 6">
            <a:extLst>
              <a:ext uri="{FF2B5EF4-FFF2-40B4-BE49-F238E27FC236}">
                <a16:creationId xmlns:a16="http://schemas.microsoft.com/office/drawing/2014/main" id="{E8B83519-5C6D-29FD-64EB-75E7E6F5D462}"/>
              </a:ext>
            </a:extLst>
          </p:cNvPr>
          <p:cNvPicPr>
            <a:picLocks noChangeAspect="1"/>
          </p:cNvPicPr>
          <p:nvPr/>
        </p:nvPicPr>
        <p:blipFill>
          <a:blip r:embed="rId2"/>
          <a:stretch>
            <a:fillRect/>
          </a:stretch>
        </p:blipFill>
        <p:spPr>
          <a:xfrm>
            <a:off x="4834920" y="4033173"/>
            <a:ext cx="6636960" cy="2058839"/>
          </a:xfrm>
          <a:prstGeom prst="rect">
            <a:avLst/>
          </a:prstGeom>
        </p:spPr>
      </p:pic>
    </p:spTree>
    <p:extLst>
      <p:ext uri="{BB962C8B-B14F-4D97-AF65-F5344CB8AC3E}">
        <p14:creationId xmlns:p14="http://schemas.microsoft.com/office/powerpoint/2010/main" val="35100013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a:xfrm>
            <a:off x="4267200" y="1615736"/>
            <a:ext cx="4179570" cy="1524735"/>
          </a:xfrm>
        </p:spPr>
        <p:txBody>
          <a:bodyPr/>
          <a:lstStyle/>
          <a:p>
            <a:r>
              <a:rPr lang="en-US" dirty="0"/>
              <a:t>THANK YOU</a:t>
            </a:r>
          </a:p>
        </p:txBody>
      </p:sp>
      <p:sp>
        <p:nvSpPr>
          <p:cNvPr id="5" name="Footer Placeholder 4">
            <a:extLst>
              <a:ext uri="{FF2B5EF4-FFF2-40B4-BE49-F238E27FC236}">
                <a16:creationId xmlns:a16="http://schemas.microsoft.com/office/drawing/2014/main" id="{3990FA1B-5022-47AB-A0AE-8F5C5797997C}"/>
              </a:ext>
            </a:extLst>
          </p:cNvPr>
          <p:cNvSpPr>
            <a:spLocks noGrp="1"/>
          </p:cNvSpPr>
          <p:nvPr>
            <p:ph type="ftr" sz="quarter" idx="11"/>
          </p:nvPr>
        </p:nvSpPr>
        <p:spPr>
          <a:xfrm>
            <a:off x="5779363" y="6356350"/>
            <a:ext cx="3361915"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4C127D99-645F-4FCF-9573-FDFE2A344FA9}"/>
              </a:ext>
            </a:extLst>
          </p:cNvPr>
          <p:cNvSpPr>
            <a:spLocks noGrp="1"/>
          </p:cNvSpPr>
          <p:nvPr>
            <p:ph type="sldNum" sz="quarter" idx="12"/>
          </p:nvPr>
        </p:nvSpPr>
        <p:spPr>
          <a:xfrm>
            <a:off x="9579428" y="6356350"/>
            <a:ext cx="1774371" cy="365125"/>
          </a:xfrm>
        </p:spPr>
        <p:txBody>
          <a:bodyPr/>
          <a:lstStyle/>
          <a:p>
            <a:fld id="{A49DFD55-3C28-40EF-9E31-A92D2E4017FF}" type="slidenum">
              <a:rPr lang="en-US" smtClean="0"/>
              <a:pPr/>
              <a:t>22</a:t>
            </a:fld>
            <a:endParaRPr lang="en-US" dirty="0"/>
          </a:p>
        </p:txBody>
      </p:sp>
    </p:spTree>
    <p:extLst>
      <p:ext uri="{BB962C8B-B14F-4D97-AF65-F5344CB8AC3E}">
        <p14:creationId xmlns:p14="http://schemas.microsoft.com/office/powerpoint/2010/main" val="1612938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A2CD4-732A-43E4-BCB9-CBA2055E0AC6}"/>
              </a:ext>
            </a:extLst>
          </p:cNvPr>
          <p:cNvSpPr>
            <a:spLocks noGrp="1"/>
          </p:cNvSpPr>
          <p:nvPr>
            <p:ph type="title"/>
          </p:nvPr>
        </p:nvSpPr>
        <p:spPr>
          <a:xfrm>
            <a:off x="4646026" y="2850539"/>
            <a:ext cx="6696075" cy="1408267"/>
          </a:xfrm>
        </p:spPr>
        <p:txBody>
          <a:bodyPr>
            <a:noAutofit/>
          </a:bodyPr>
          <a:lstStyle/>
          <a:p>
            <a:r>
              <a:rPr lang="en-GB" sz="2000" cap="none" dirty="0">
                <a:latin typeface="+mn-lt"/>
              </a:rPr>
              <a:t>“An anticipatory system is a system containing a predictive model of itself and/or its environment, which allows it to change state at an instant in accord with the model’s predictions pertaining to a later instant.”</a:t>
            </a:r>
            <a:endParaRPr lang="en-US" sz="2000" cap="none" dirty="0">
              <a:latin typeface="+mn-lt"/>
            </a:endParaRPr>
          </a:p>
        </p:txBody>
      </p:sp>
      <p:sp>
        <p:nvSpPr>
          <p:cNvPr id="3" name="Subtitle 2">
            <a:extLst>
              <a:ext uri="{FF2B5EF4-FFF2-40B4-BE49-F238E27FC236}">
                <a16:creationId xmlns:a16="http://schemas.microsoft.com/office/drawing/2014/main" id="{45FD0450-A909-4CD9-8912-96A19ACEB7CB}"/>
              </a:ext>
            </a:extLst>
          </p:cNvPr>
          <p:cNvSpPr>
            <a:spLocks noGrp="1"/>
          </p:cNvSpPr>
          <p:nvPr>
            <p:ph type="subTitle" idx="1"/>
          </p:nvPr>
        </p:nvSpPr>
        <p:spPr>
          <a:xfrm>
            <a:off x="4646026" y="4258806"/>
            <a:ext cx="6406673" cy="446359"/>
          </a:xfrm>
        </p:spPr>
        <p:txBody>
          <a:bodyPr>
            <a:noAutofit/>
          </a:bodyPr>
          <a:lstStyle/>
          <a:p>
            <a:pPr algn="r"/>
            <a:r>
              <a:rPr lang="en-US" sz="1200" dirty="0"/>
              <a:t>Robert Rosen, </a:t>
            </a:r>
            <a:r>
              <a:rPr lang="en-GB" sz="1200" dirty="0"/>
              <a:t>Anticipatory Systems: Philosophical, Mathematical and Methodological Foundations., 1985</a:t>
            </a:r>
            <a:endParaRPr lang="en-US" sz="1200" dirty="0"/>
          </a:p>
        </p:txBody>
      </p:sp>
      <p:sp>
        <p:nvSpPr>
          <p:cNvPr id="5" name="Footer Placeholder 4">
            <a:extLst>
              <a:ext uri="{FF2B5EF4-FFF2-40B4-BE49-F238E27FC236}">
                <a16:creationId xmlns:a16="http://schemas.microsoft.com/office/drawing/2014/main" id="{3555A49C-96F4-440D-B89E-A0AE94F70108}"/>
              </a:ext>
            </a:extLst>
          </p:cNvPr>
          <p:cNvSpPr>
            <a:spLocks noGrp="1"/>
          </p:cNvSpPr>
          <p:nvPr>
            <p:ph type="ftr" sz="quarter" idx="11"/>
          </p:nvPr>
        </p:nvSpPr>
        <p:spPr>
          <a:xfrm>
            <a:off x="6329779" y="6356350"/>
            <a:ext cx="3328571"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F2A39FA3-9AE3-4689-A469-B7D2DFCCC2D9}"/>
              </a:ext>
            </a:extLst>
          </p:cNvPr>
          <p:cNvSpPr>
            <a:spLocks noGrp="1"/>
          </p:cNvSpPr>
          <p:nvPr>
            <p:ph type="sldNum" sz="quarter" idx="12"/>
          </p:nvPr>
        </p:nvSpPr>
        <p:spPr>
          <a:xfrm>
            <a:off x="9658350" y="6356350"/>
            <a:ext cx="1695450" cy="365125"/>
          </a:xfrm>
        </p:spPr>
        <p:txBody>
          <a:bodyPr/>
          <a:lstStyle/>
          <a:p>
            <a:fld id="{A49DFD55-3C28-40EF-9E31-A92D2E4017FF}" type="slidenum">
              <a:rPr lang="en-US" smtClean="0"/>
              <a:pPr/>
              <a:t>3</a:t>
            </a:fld>
            <a:endParaRPr lang="en-US" dirty="0"/>
          </a:p>
        </p:txBody>
      </p:sp>
      <p:sp>
        <p:nvSpPr>
          <p:cNvPr id="4" name="Title 1">
            <a:extLst>
              <a:ext uri="{FF2B5EF4-FFF2-40B4-BE49-F238E27FC236}">
                <a16:creationId xmlns:a16="http://schemas.microsoft.com/office/drawing/2014/main" id="{70290A54-1AB8-1484-1D02-14330F34E718}"/>
              </a:ext>
            </a:extLst>
          </p:cNvPr>
          <p:cNvSpPr txBox="1">
            <a:spLocks/>
          </p:cNvSpPr>
          <p:nvPr/>
        </p:nvSpPr>
        <p:spPr>
          <a:xfrm>
            <a:off x="4305670" y="949910"/>
            <a:ext cx="7886330" cy="51416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pPr algn="ctr"/>
            <a:r>
              <a:rPr lang="en-GB" dirty="0"/>
              <a:t>What is Anticipation?    </a:t>
            </a:r>
          </a:p>
        </p:txBody>
      </p:sp>
    </p:spTree>
    <p:extLst>
      <p:ext uri="{BB962C8B-B14F-4D97-AF65-F5344CB8AC3E}">
        <p14:creationId xmlns:p14="http://schemas.microsoft.com/office/powerpoint/2010/main" val="1253517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892177"/>
            <a:ext cx="8421688" cy="1325563"/>
          </a:xfrm>
        </p:spPr>
        <p:txBody>
          <a:bodyPr/>
          <a:lstStyle/>
          <a:p>
            <a:r>
              <a:rPr lang="en-US" dirty="0"/>
              <a:t>HOW TO IMPLEMENT ANTICIPATION?</a:t>
            </a:r>
          </a:p>
        </p:txBody>
      </p:sp>
      <p:sp>
        <p:nvSpPr>
          <p:cNvPr id="10" name="Footer Placeholder 9">
            <a:extLst>
              <a:ext uri="{FF2B5EF4-FFF2-40B4-BE49-F238E27FC236}">
                <a16:creationId xmlns:a16="http://schemas.microsoft.com/office/drawing/2014/main" id="{A865CC01-A53B-495A-820C-BEC2680EDC42}"/>
              </a:ext>
            </a:extLst>
          </p:cNvPr>
          <p:cNvSpPr>
            <a:spLocks noGrp="1"/>
          </p:cNvSpPr>
          <p:nvPr>
            <p:ph type="ftr" sz="quarter" idx="11"/>
          </p:nvPr>
        </p:nvSpPr>
        <p:spPr>
          <a:xfrm>
            <a:off x="4038600" y="6356350"/>
            <a:ext cx="4114800" cy="365125"/>
          </a:xfrm>
        </p:spPr>
        <p:txBody>
          <a:bodyPr/>
          <a:lstStyle/>
          <a:p>
            <a:r>
              <a:rPr lang="en-GB" dirty="0"/>
              <a:t>A Review of Action Anticipation in Human-Robot Collaboration</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a:t>
            </a:fld>
            <a:endParaRPr lang="en-US" dirty="0"/>
          </a:p>
        </p:txBody>
      </p:sp>
      <p:pic>
        <p:nvPicPr>
          <p:cNvPr id="4" name="Picture 3">
            <a:extLst>
              <a:ext uri="{FF2B5EF4-FFF2-40B4-BE49-F238E27FC236}">
                <a16:creationId xmlns:a16="http://schemas.microsoft.com/office/drawing/2014/main" id="{447D5A55-1190-FCB1-05C7-0570408B7C9E}"/>
              </a:ext>
            </a:extLst>
          </p:cNvPr>
          <p:cNvPicPr>
            <a:picLocks noChangeAspect="1"/>
          </p:cNvPicPr>
          <p:nvPr/>
        </p:nvPicPr>
        <p:blipFill>
          <a:blip r:embed="rId2"/>
          <a:stretch>
            <a:fillRect/>
          </a:stretch>
        </p:blipFill>
        <p:spPr>
          <a:xfrm>
            <a:off x="761098" y="2327460"/>
            <a:ext cx="10669804" cy="3309860"/>
          </a:xfrm>
          <a:prstGeom prst="rect">
            <a:avLst/>
          </a:prstGeom>
        </p:spPr>
      </p:pic>
    </p:spTree>
    <p:extLst>
      <p:ext uri="{BB962C8B-B14F-4D97-AF65-F5344CB8AC3E}">
        <p14:creationId xmlns:p14="http://schemas.microsoft.com/office/powerpoint/2010/main" val="613213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Collaborative Robotics</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6991350" y="3962003"/>
            <a:ext cx="4354312" cy="365125"/>
          </a:xfrm>
        </p:spPr>
        <p:txBody>
          <a:bodyPr>
            <a:normAutofit fontScale="92500"/>
          </a:bodyPr>
          <a:lstStyle/>
          <a:p>
            <a:r>
              <a:rPr lang="en-US" dirty="0"/>
              <a:t>Collaborative Robots and Safety in Collaboration</a:t>
            </a:r>
          </a:p>
        </p:txBody>
      </p:sp>
    </p:spTree>
    <p:extLst>
      <p:ext uri="{BB962C8B-B14F-4D97-AF65-F5344CB8AC3E}">
        <p14:creationId xmlns:p14="http://schemas.microsoft.com/office/powerpoint/2010/main" val="2689344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1362075" y="1671639"/>
            <a:ext cx="5111750" cy="1204912"/>
          </a:xfrm>
        </p:spPr>
        <p:txBody>
          <a:bodyPr/>
          <a:lstStyle/>
          <a:p>
            <a:r>
              <a:rPr lang="en-US" dirty="0"/>
              <a:t>Collaborative Robots</a:t>
            </a:r>
          </a:p>
        </p:txBody>
      </p:sp>
      <p:sp>
        <p:nvSpPr>
          <p:cNvPr id="3" name="Text Placeholder 2">
            <a:extLst>
              <a:ext uri="{FF2B5EF4-FFF2-40B4-BE49-F238E27FC236}">
                <a16:creationId xmlns:a16="http://schemas.microsoft.com/office/drawing/2014/main" id="{9D5232F9-FD00-464A-9F17-619C91AEF8F3}"/>
              </a:ext>
            </a:extLst>
          </p:cNvPr>
          <p:cNvSpPr>
            <a:spLocks noGrp="1"/>
          </p:cNvSpPr>
          <p:nvPr>
            <p:ph type="body" idx="1"/>
          </p:nvPr>
        </p:nvSpPr>
        <p:spPr>
          <a:xfrm>
            <a:off x="1362075" y="3429000"/>
            <a:ext cx="2073583" cy="2340531"/>
          </a:xfrm>
        </p:spPr>
        <p:txBody>
          <a:bodyPr>
            <a:noAutofit/>
          </a:bodyPr>
          <a:lstStyle/>
          <a:p>
            <a:pPr marL="285750" indent="-285750">
              <a:buFont typeface="Arial" panose="020B0604020202020204" pitchFamily="34" charset="0"/>
              <a:buChar char="•"/>
            </a:pPr>
            <a:r>
              <a:rPr lang="en-US" sz="1600" dirty="0"/>
              <a:t>Compact</a:t>
            </a:r>
          </a:p>
          <a:p>
            <a:pPr marL="285750" indent="-285750">
              <a:buFont typeface="Arial" panose="020B0604020202020204" pitchFamily="34" charset="0"/>
              <a:buChar char="•"/>
            </a:pPr>
            <a:r>
              <a:rPr lang="en-US" sz="1600" dirty="0"/>
              <a:t>Easy to install</a:t>
            </a:r>
          </a:p>
          <a:p>
            <a:pPr marL="285750" indent="-285750">
              <a:buFont typeface="Arial" panose="020B0604020202020204" pitchFamily="34" charset="0"/>
              <a:buChar char="•"/>
            </a:pPr>
            <a:r>
              <a:rPr lang="en-US" sz="1600" dirty="0"/>
              <a:t>Easy to program</a:t>
            </a:r>
          </a:p>
          <a:p>
            <a:pPr marL="285750" indent="-285750">
              <a:buFont typeface="Arial" panose="020B0604020202020204" pitchFamily="34" charset="0"/>
              <a:buChar char="•"/>
            </a:pPr>
            <a:r>
              <a:rPr lang="en-US" sz="1600" dirty="0"/>
              <a:t>Flexible</a:t>
            </a:r>
          </a:p>
          <a:p>
            <a:pPr marL="285750" indent="-285750">
              <a:buFont typeface="Arial" panose="020B0604020202020204" pitchFamily="34" charset="0"/>
              <a:buChar char="•"/>
            </a:pPr>
            <a:r>
              <a:rPr lang="en-US" sz="1600" dirty="0"/>
              <a:t>Mobile</a:t>
            </a:r>
          </a:p>
          <a:p>
            <a:pPr marL="285750" indent="-285750">
              <a:buFont typeface="Arial" panose="020B0604020202020204" pitchFamily="34" charset="0"/>
              <a:buChar char="•"/>
            </a:pPr>
            <a:r>
              <a:rPr lang="en-US" sz="1600" dirty="0"/>
              <a:t>Consistent</a:t>
            </a:r>
          </a:p>
        </p:txBody>
      </p:sp>
      <p:sp>
        <p:nvSpPr>
          <p:cNvPr id="5" name="Footer Placeholder 4">
            <a:extLst>
              <a:ext uri="{FF2B5EF4-FFF2-40B4-BE49-F238E27FC236}">
                <a16:creationId xmlns:a16="http://schemas.microsoft.com/office/drawing/2014/main" id="{8D51ED20-04D4-4894-B0C2-9C541A61A734}"/>
              </a:ext>
            </a:extLst>
          </p:cNvPr>
          <p:cNvSpPr>
            <a:spLocks noGrp="1"/>
          </p:cNvSpPr>
          <p:nvPr>
            <p:ph type="ftr" sz="quarter" idx="11"/>
          </p:nvPr>
        </p:nvSpPr>
        <p:spPr>
          <a:xfrm>
            <a:off x="2463800" y="6356350"/>
            <a:ext cx="3479800"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a:t>
            </a:fld>
            <a:endParaRPr lang="en-US" dirty="0"/>
          </a:p>
        </p:txBody>
      </p:sp>
      <p:pic>
        <p:nvPicPr>
          <p:cNvPr id="1026" name="Picture 2" descr="Collaborative Robots | Florida Industrial Distributor">
            <a:extLst>
              <a:ext uri="{FF2B5EF4-FFF2-40B4-BE49-F238E27FC236}">
                <a16:creationId xmlns:a16="http://schemas.microsoft.com/office/drawing/2014/main" id="{64F2B44B-7878-AA99-4291-0FD9585AFB3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227" t="10048" r="25659"/>
          <a:stretch/>
        </p:blipFill>
        <p:spPr bwMode="auto">
          <a:xfrm>
            <a:off x="9410330" y="2473993"/>
            <a:ext cx="2450237" cy="3768118"/>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2">
            <a:extLst>
              <a:ext uri="{FF2B5EF4-FFF2-40B4-BE49-F238E27FC236}">
                <a16:creationId xmlns:a16="http://schemas.microsoft.com/office/drawing/2014/main" id="{8E795AD2-D130-7257-0DB5-D370E053C5F3}"/>
              </a:ext>
            </a:extLst>
          </p:cNvPr>
          <p:cNvSpPr txBox="1">
            <a:spLocks/>
          </p:cNvSpPr>
          <p:nvPr/>
        </p:nvSpPr>
        <p:spPr>
          <a:xfrm>
            <a:off x="3771298" y="3428999"/>
            <a:ext cx="2324702" cy="2340531"/>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marL="285750" indent="-285750">
              <a:buFont typeface="Arial" panose="020B0604020202020204" pitchFamily="34" charset="0"/>
              <a:buChar char="•"/>
            </a:pPr>
            <a:r>
              <a:rPr lang="en-US" sz="1600" dirty="0"/>
              <a:t>Precise</a:t>
            </a:r>
          </a:p>
          <a:p>
            <a:pPr marL="285750" indent="-285750">
              <a:buFont typeface="Arial" panose="020B0604020202020204" pitchFamily="34" charset="0"/>
              <a:buChar char="•"/>
            </a:pPr>
            <a:r>
              <a:rPr lang="en-US" sz="1600" dirty="0"/>
              <a:t>Take care of the most monotonous and dangerous actions</a:t>
            </a:r>
          </a:p>
          <a:p>
            <a:pPr marL="285750" indent="-285750">
              <a:buFont typeface="Arial" panose="020B0604020202020204" pitchFamily="34" charset="0"/>
              <a:buChar char="•"/>
            </a:pPr>
            <a:r>
              <a:rPr lang="en-US" sz="1600" dirty="0"/>
              <a:t>Reduce the production cost</a:t>
            </a:r>
          </a:p>
        </p:txBody>
      </p:sp>
    </p:spTree>
    <p:extLst>
      <p:ext uri="{BB962C8B-B14F-4D97-AF65-F5344CB8AC3E}">
        <p14:creationId xmlns:p14="http://schemas.microsoft.com/office/powerpoint/2010/main" val="2884913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555A49C-96F4-440D-B89E-A0AE94F70108}"/>
              </a:ext>
            </a:extLst>
          </p:cNvPr>
          <p:cNvSpPr>
            <a:spLocks noGrp="1"/>
          </p:cNvSpPr>
          <p:nvPr>
            <p:ph type="ftr" sz="quarter" idx="11"/>
          </p:nvPr>
        </p:nvSpPr>
        <p:spPr>
          <a:xfrm>
            <a:off x="6329779" y="6356350"/>
            <a:ext cx="3328571" cy="365125"/>
          </a:xfrm>
        </p:spPr>
        <p:txBody>
          <a:bodyPr/>
          <a:lstStyle/>
          <a:p>
            <a:r>
              <a:rPr lang="en-GB" dirty="0"/>
              <a:t>A Review of Action Anticipation in Human-Robot Collaboration</a:t>
            </a:r>
            <a:endParaRPr lang="en-US" dirty="0"/>
          </a:p>
        </p:txBody>
      </p:sp>
      <p:sp>
        <p:nvSpPr>
          <p:cNvPr id="6" name="Slide Number Placeholder 5">
            <a:extLst>
              <a:ext uri="{FF2B5EF4-FFF2-40B4-BE49-F238E27FC236}">
                <a16:creationId xmlns:a16="http://schemas.microsoft.com/office/drawing/2014/main" id="{F2A39FA3-9AE3-4689-A469-B7D2DFCCC2D9}"/>
              </a:ext>
            </a:extLst>
          </p:cNvPr>
          <p:cNvSpPr>
            <a:spLocks noGrp="1"/>
          </p:cNvSpPr>
          <p:nvPr>
            <p:ph type="sldNum" sz="quarter" idx="12"/>
          </p:nvPr>
        </p:nvSpPr>
        <p:spPr>
          <a:xfrm>
            <a:off x="9658350" y="6356350"/>
            <a:ext cx="1695450" cy="365125"/>
          </a:xfrm>
        </p:spPr>
        <p:txBody>
          <a:bodyPr/>
          <a:lstStyle/>
          <a:p>
            <a:fld id="{A49DFD55-3C28-40EF-9E31-A92D2E4017FF}" type="slidenum">
              <a:rPr lang="en-US" smtClean="0"/>
              <a:pPr/>
              <a:t>7</a:t>
            </a:fld>
            <a:endParaRPr lang="en-US" dirty="0"/>
          </a:p>
        </p:txBody>
      </p:sp>
      <p:sp>
        <p:nvSpPr>
          <p:cNvPr id="4" name="Title 1">
            <a:extLst>
              <a:ext uri="{FF2B5EF4-FFF2-40B4-BE49-F238E27FC236}">
                <a16:creationId xmlns:a16="http://schemas.microsoft.com/office/drawing/2014/main" id="{70290A54-1AB8-1484-1D02-14330F34E718}"/>
              </a:ext>
            </a:extLst>
          </p:cNvPr>
          <p:cNvSpPr txBox="1">
            <a:spLocks/>
          </p:cNvSpPr>
          <p:nvPr/>
        </p:nvSpPr>
        <p:spPr>
          <a:xfrm>
            <a:off x="4305670" y="949910"/>
            <a:ext cx="7886330" cy="51416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lang="en-US" sz="2800" kern="1200" cap="all" spc="150" baseline="0" dirty="0">
                <a:solidFill>
                  <a:schemeClr val="tx1"/>
                </a:solidFill>
                <a:latin typeface="+mj-lt"/>
                <a:ea typeface="+mj-ea"/>
                <a:cs typeface="+mj-cs"/>
              </a:defRPr>
            </a:lvl1pPr>
          </a:lstStyle>
          <a:p>
            <a:pPr algn="ctr"/>
            <a:r>
              <a:rPr lang="en-GB" dirty="0"/>
              <a:t>SAFETY in Collaboration</a:t>
            </a:r>
          </a:p>
        </p:txBody>
      </p:sp>
      <p:sp>
        <p:nvSpPr>
          <p:cNvPr id="10" name="Text Placeholder 2">
            <a:extLst>
              <a:ext uri="{FF2B5EF4-FFF2-40B4-BE49-F238E27FC236}">
                <a16:creationId xmlns:a16="http://schemas.microsoft.com/office/drawing/2014/main" id="{9EDF7858-FA06-0931-E33B-C66F3A491CFA}"/>
              </a:ext>
            </a:extLst>
          </p:cNvPr>
          <p:cNvSpPr txBox="1">
            <a:spLocks/>
          </p:cNvSpPr>
          <p:nvPr/>
        </p:nvSpPr>
        <p:spPr>
          <a:xfrm>
            <a:off x="5131478" y="1624615"/>
            <a:ext cx="5895128" cy="1944210"/>
          </a:xfrm>
          <a:prstGeom prst="rect">
            <a:avLst/>
          </a:prstGeom>
        </p:spPr>
        <p:txBody>
          <a:bodyPr vert="horz" lIns="91440" tIns="45720" rIns="91440" bIns="45720" rtlCol="0" anchor="b">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bg2">
                    <a:lumMod val="50000"/>
                  </a:schemeClr>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285750" indent="-285750">
              <a:buFont typeface="Arial" panose="020B0604020202020204" pitchFamily="34" charset="0"/>
              <a:buChar char="•"/>
            </a:pPr>
            <a:r>
              <a:rPr lang="en-US" sz="1600" cap="none" dirty="0">
                <a:solidFill>
                  <a:schemeClr val="tx1"/>
                </a:solidFill>
                <a:latin typeface="+mn-lt"/>
              </a:rPr>
              <a:t>Safety is a critical topic in Human-Robot Collaboration;</a:t>
            </a:r>
          </a:p>
          <a:p>
            <a:pPr marL="285750" indent="-285750">
              <a:buFont typeface="Arial" panose="020B0604020202020204" pitchFamily="34" charset="0"/>
              <a:buChar char="•"/>
            </a:pPr>
            <a:r>
              <a:rPr lang="en-US" dirty="0">
                <a:solidFill>
                  <a:schemeClr val="tx1"/>
                </a:solidFill>
              </a:rPr>
              <a:t>Traditional robots are in an isolated workspace so that they do not injure humans;</a:t>
            </a:r>
            <a:endParaRPr lang="en-US" sz="1600" cap="none" dirty="0">
              <a:solidFill>
                <a:schemeClr val="tx1"/>
              </a:solidFill>
              <a:latin typeface="+mn-lt"/>
            </a:endParaRPr>
          </a:p>
          <a:p>
            <a:pPr marL="285750" indent="-285750">
              <a:buFont typeface="Arial" panose="020B0604020202020204" pitchFamily="34" charset="0"/>
              <a:buChar char="•"/>
            </a:pPr>
            <a:r>
              <a:rPr lang="en-GB" dirty="0">
                <a:solidFill>
                  <a:schemeClr val="tx1"/>
                </a:solidFill>
              </a:rPr>
              <a:t>Collaborative robots need to be able to work with humans without injuring them;</a:t>
            </a:r>
          </a:p>
          <a:p>
            <a:pPr marL="285750" indent="-285750">
              <a:buFont typeface="Arial" panose="020B0604020202020204" pitchFamily="34" charset="0"/>
              <a:buChar char="•"/>
            </a:pPr>
            <a:r>
              <a:rPr lang="en-GB" dirty="0">
                <a:solidFill>
                  <a:schemeClr val="tx1"/>
                </a:solidFill>
              </a:rPr>
              <a:t>ISO 10218-1 and 10218-2 are two norms created for this.</a:t>
            </a:r>
            <a:endParaRPr lang="en-US" dirty="0">
              <a:solidFill>
                <a:schemeClr val="tx1"/>
              </a:solidFill>
            </a:endParaRPr>
          </a:p>
        </p:txBody>
      </p:sp>
      <p:pic>
        <p:nvPicPr>
          <p:cNvPr id="14" name="Picture 13">
            <a:extLst>
              <a:ext uri="{FF2B5EF4-FFF2-40B4-BE49-F238E27FC236}">
                <a16:creationId xmlns:a16="http://schemas.microsoft.com/office/drawing/2014/main" id="{1E95193D-5661-402B-B436-03FD76FB15A7}"/>
              </a:ext>
            </a:extLst>
          </p:cNvPr>
          <p:cNvPicPr>
            <a:picLocks noChangeAspect="1"/>
          </p:cNvPicPr>
          <p:nvPr/>
        </p:nvPicPr>
        <p:blipFill>
          <a:blip r:embed="rId2"/>
          <a:stretch>
            <a:fillRect/>
          </a:stretch>
        </p:blipFill>
        <p:spPr>
          <a:xfrm>
            <a:off x="3861786" y="3858180"/>
            <a:ext cx="3863578" cy="2262942"/>
          </a:xfrm>
          <a:prstGeom prst="rect">
            <a:avLst/>
          </a:prstGeom>
        </p:spPr>
      </p:pic>
      <p:pic>
        <p:nvPicPr>
          <p:cNvPr id="16" name="Picture 15">
            <a:extLst>
              <a:ext uri="{FF2B5EF4-FFF2-40B4-BE49-F238E27FC236}">
                <a16:creationId xmlns:a16="http://schemas.microsoft.com/office/drawing/2014/main" id="{69D646FF-7BCA-122B-3D61-34B8F3FD59B0}"/>
              </a:ext>
            </a:extLst>
          </p:cNvPr>
          <p:cNvPicPr>
            <a:picLocks noChangeAspect="1"/>
          </p:cNvPicPr>
          <p:nvPr/>
        </p:nvPicPr>
        <p:blipFill rotWithShape="1">
          <a:blip r:embed="rId3"/>
          <a:srcRect l="1095" t="1647" r="32763" b="926"/>
          <a:stretch/>
        </p:blipFill>
        <p:spPr>
          <a:xfrm>
            <a:off x="7994064" y="3858180"/>
            <a:ext cx="3032542" cy="2262942"/>
          </a:xfrm>
          <a:prstGeom prst="rect">
            <a:avLst/>
          </a:prstGeom>
        </p:spPr>
      </p:pic>
    </p:spTree>
    <p:extLst>
      <p:ext uri="{BB962C8B-B14F-4D97-AF65-F5344CB8AC3E}">
        <p14:creationId xmlns:p14="http://schemas.microsoft.com/office/powerpoint/2010/main" val="224743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892177"/>
            <a:ext cx="8421688" cy="1325563"/>
          </a:xfrm>
        </p:spPr>
        <p:txBody>
          <a:bodyPr/>
          <a:lstStyle/>
          <a:p>
            <a:r>
              <a:rPr lang="en-GB" dirty="0">
                <a:solidFill>
                  <a:schemeClr val="tx1"/>
                </a:solidFill>
              </a:rPr>
              <a:t>ISO 10218-1 and 10218-2 norms</a:t>
            </a:r>
            <a:endParaRPr lang="en-US" dirty="0"/>
          </a:p>
        </p:txBody>
      </p:sp>
      <p:sp>
        <p:nvSpPr>
          <p:cNvPr id="10" name="Footer Placeholder 9">
            <a:extLst>
              <a:ext uri="{FF2B5EF4-FFF2-40B4-BE49-F238E27FC236}">
                <a16:creationId xmlns:a16="http://schemas.microsoft.com/office/drawing/2014/main" id="{A865CC01-A53B-495A-820C-BEC2680EDC42}"/>
              </a:ext>
            </a:extLst>
          </p:cNvPr>
          <p:cNvSpPr>
            <a:spLocks noGrp="1"/>
          </p:cNvSpPr>
          <p:nvPr>
            <p:ph type="ftr" sz="quarter" idx="11"/>
          </p:nvPr>
        </p:nvSpPr>
        <p:spPr>
          <a:xfrm>
            <a:off x="4038600" y="6356350"/>
            <a:ext cx="4114800" cy="365125"/>
          </a:xfrm>
        </p:spPr>
        <p:txBody>
          <a:bodyPr/>
          <a:lstStyle/>
          <a:p>
            <a:r>
              <a:rPr lang="en-GB" dirty="0"/>
              <a:t>A Review of Action Anticipation in Human-Robot Collaboration</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a:t>
            </a:fld>
            <a:endParaRPr lang="en-US" dirty="0"/>
          </a:p>
        </p:txBody>
      </p:sp>
      <p:pic>
        <p:nvPicPr>
          <p:cNvPr id="4" name="Picture 3" descr="Diagram&#10;&#10;Description automatically generated">
            <a:extLst>
              <a:ext uri="{FF2B5EF4-FFF2-40B4-BE49-F238E27FC236}">
                <a16:creationId xmlns:a16="http://schemas.microsoft.com/office/drawing/2014/main" id="{7C193D57-7E29-2809-F3CD-2CDFB7B7943D}"/>
              </a:ext>
            </a:extLst>
          </p:cNvPr>
          <p:cNvPicPr>
            <a:picLocks noChangeAspect="1"/>
          </p:cNvPicPr>
          <p:nvPr/>
        </p:nvPicPr>
        <p:blipFill>
          <a:blip r:embed="rId2"/>
          <a:stretch>
            <a:fillRect/>
          </a:stretch>
        </p:blipFill>
        <p:spPr>
          <a:xfrm>
            <a:off x="5646130" y="2068496"/>
            <a:ext cx="5014540" cy="3812959"/>
          </a:xfrm>
          <a:prstGeom prst="rect">
            <a:avLst/>
          </a:prstGeom>
        </p:spPr>
      </p:pic>
      <p:sp>
        <p:nvSpPr>
          <p:cNvPr id="7" name="Text Placeholder 2">
            <a:extLst>
              <a:ext uri="{FF2B5EF4-FFF2-40B4-BE49-F238E27FC236}">
                <a16:creationId xmlns:a16="http://schemas.microsoft.com/office/drawing/2014/main" id="{0A26B14E-5104-754E-EB7D-D05FB579D33C}"/>
              </a:ext>
            </a:extLst>
          </p:cNvPr>
          <p:cNvSpPr>
            <a:spLocks noGrp="1"/>
          </p:cNvSpPr>
          <p:nvPr>
            <p:ph type="body" idx="1"/>
          </p:nvPr>
        </p:nvSpPr>
        <p:spPr>
          <a:xfrm>
            <a:off x="1757779" y="2068496"/>
            <a:ext cx="3604334" cy="3812959"/>
          </a:xfrm>
        </p:spPr>
        <p:txBody>
          <a:bodyPr>
            <a:noAutofit/>
          </a:bodyPr>
          <a:lstStyle/>
          <a:p>
            <a:pPr marL="342900" indent="-342900">
              <a:buFont typeface="+mj-lt"/>
              <a:buAutoNum type="arabicPeriod"/>
            </a:pPr>
            <a:r>
              <a:rPr lang="en-GB" sz="1600" dirty="0"/>
              <a:t>Safety-rated monitored stop: when a human enters the </a:t>
            </a:r>
            <a:r>
              <a:rPr lang="en-GB" sz="1600" dirty="0" err="1"/>
              <a:t>cobot’s</a:t>
            </a:r>
            <a:r>
              <a:rPr lang="en-GB" sz="1600" dirty="0"/>
              <a:t> workspace, it completely stops;</a:t>
            </a:r>
          </a:p>
          <a:p>
            <a:pPr marL="342900" indent="-342900">
              <a:buFont typeface="+mj-lt"/>
              <a:buAutoNum type="arabicPeriod"/>
            </a:pPr>
            <a:r>
              <a:rPr lang="en-GB" sz="1600" dirty="0"/>
              <a:t>Hand guiding: when an operator manually moves the </a:t>
            </a:r>
            <a:r>
              <a:rPr lang="en-GB" sz="1600" dirty="0" err="1"/>
              <a:t>cobot</a:t>
            </a:r>
            <a:r>
              <a:rPr lang="en-GB" sz="1600" dirty="0"/>
              <a:t>, it is compliant;</a:t>
            </a:r>
          </a:p>
          <a:p>
            <a:pPr marL="342900" indent="-342900">
              <a:buFont typeface="+mj-lt"/>
              <a:buAutoNum type="arabicPeriod"/>
            </a:pPr>
            <a:r>
              <a:rPr lang="en-GB" sz="1600" dirty="0"/>
              <a:t>Speed and separation monitoring: as the human moves closer to the </a:t>
            </a:r>
            <a:r>
              <a:rPr lang="en-GB" sz="1600" dirty="0" err="1"/>
              <a:t>cobot</a:t>
            </a:r>
            <a:r>
              <a:rPr lang="en-GB" sz="1600" dirty="0"/>
              <a:t>, it becomes gradually slower;</a:t>
            </a:r>
          </a:p>
          <a:p>
            <a:pPr marL="342900" indent="-342900">
              <a:buFont typeface="+mj-lt"/>
              <a:buAutoNum type="arabicPeriod"/>
            </a:pPr>
            <a:r>
              <a:rPr lang="en-GB" sz="1600" dirty="0"/>
              <a:t>Power and force limiting: the </a:t>
            </a:r>
            <a:r>
              <a:rPr lang="en-GB" sz="1600" dirty="0" err="1"/>
              <a:t>cobot</a:t>
            </a:r>
            <a:r>
              <a:rPr lang="en-GB" sz="1600" dirty="0"/>
              <a:t> has its operation restricted in terms of force and torque.</a:t>
            </a:r>
            <a:endParaRPr lang="en-US" sz="1600" dirty="0"/>
          </a:p>
        </p:txBody>
      </p:sp>
    </p:spTree>
    <p:extLst>
      <p:ext uri="{BB962C8B-B14F-4D97-AF65-F5344CB8AC3E}">
        <p14:creationId xmlns:p14="http://schemas.microsoft.com/office/powerpoint/2010/main" val="25062788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Data Sources and Sensors</a:t>
            </a:r>
          </a:p>
        </p:txBody>
      </p:sp>
      <p:sp>
        <p:nvSpPr>
          <p:cNvPr id="3" name="Subtitle 2">
            <a:extLst>
              <a:ext uri="{FF2B5EF4-FFF2-40B4-BE49-F238E27FC236}">
                <a16:creationId xmlns:a16="http://schemas.microsoft.com/office/drawing/2014/main" id="{DA8AFAA9-633A-475C-B8ED-840A34F7294D}"/>
              </a:ext>
            </a:extLst>
          </p:cNvPr>
          <p:cNvSpPr>
            <a:spLocks noGrp="1"/>
          </p:cNvSpPr>
          <p:nvPr>
            <p:ph type="subTitle" idx="1"/>
          </p:nvPr>
        </p:nvSpPr>
        <p:spPr>
          <a:xfrm>
            <a:off x="6991350" y="3962003"/>
            <a:ext cx="4179570" cy="365125"/>
          </a:xfrm>
        </p:spPr>
        <p:txBody>
          <a:bodyPr/>
          <a:lstStyle/>
          <a:p>
            <a:r>
              <a:rPr lang="en-US" dirty="0"/>
              <a:t>Perception Block</a:t>
            </a:r>
          </a:p>
        </p:txBody>
      </p:sp>
    </p:spTree>
    <p:extLst>
      <p:ext uri="{BB962C8B-B14F-4D97-AF65-F5344CB8AC3E}">
        <p14:creationId xmlns:p14="http://schemas.microsoft.com/office/powerpoint/2010/main" val="2038049626"/>
      </p:ext>
    </p:extLst>
  </p:cSld>
  <p:clrMapOvr>
    <a:masterClrMapping/>
  </p:clrMapOvr>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C7F809-A434-4A8D-A127-1C50C2DB389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BD5826B4-4DD2-4A9B-8D6D-E91CF9C2316C}">
  <ds:schemaRefs>
    <ds:schemaRef ds:uri="http://schemas.microsoft.com/sharepoint/v3/contenttype/forms"/>
  </ds:schemaRefs>
</ds:datastoreItem>
</file>

<file path=customXml/itemProps3.xml><?xml version="1.0" encoding="utf-8"?>
<ds:datastoreItem xmlns:ds="http://schemas.openxmlformats.org/officeDocument/2006/customXml" ds:itemID="{4DC6F004-8F9D-4F40-8394-6C4C67F7091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Minimalist presentation</Template>
  <TotalTime>0</TotalTime>
  <Words>797</Words>
  <Application>Microsoft Office PowerPoint</Application>
  <PresentationFormat>Widescreen</PresentationFormat>
  <Paragraphs>137</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Tenorite</vt:lpstr>
      <vt:lpstr>Office Theme</vt:lpstr>
      <vt:lpstr>A Review of Action Anticipation in Human-Robot Collaboration</vt:lpstr>
      <vt:lpstr>INTRODUCTION</vt:lpstr>
      <vt:lpstr>“An anticipatory system is a system containing a predictive model of itself and/or its environment, which allows it to change state at an instant in accord with the model’s predictions pertaining to a later instant.”</vt:lpstr>
      <vt:lpstr>HOW TO IMPLEMENT ANTICIPATION?</vt:lpstr>
      <vt:lpstr>Collaborative Robotics</vt:lpstr>
      <vt:lpstr>Collaborative Robots</vt:lpstr>
      <vt:lpstr>PowerPoint Presentation</vt:lpstr>
      <vt:lpstr>ISO 10218-1 and 10218-2 norms</vt:lpstr>
      <vt:lpstr>Data Sources and Sensors</vt:lpstr>
      <vt:lpstr>Which Data should We Capture from the environment?</vt:lpstr>
      <vt:lpstr>PowerPoint Presentation</vt:lpstr>
      <vt:lpstr>Sensors</vt:lpstr>
      <vt:lpstr>Predictive Models</vt:lpstr>
      <vt:lpstr>Types OF Machine Learning</vt:lpstr>
      <vt:lpstr>PowerPoint Presentation</vt:lpstr>
      <vt:lpstr>Predictive Models</vt:lpstr>
      <vt:lpstr>From Prediction to Planning</vt:lpstr>
      <vt:lpstr>Decision-Making</vt:lpstr>
      <vt:lpstr>PowerPoint Presentation</vt:lpstr>
      <vt:lpstr>Summary</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2023-02-01T14:27:21Z</dcterms:created>
  <dcterms:modified xsi:type="dcterms:W3CDTF">2023-02-03T17:19:15Z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